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7" r:id="rId3"/>
    <p:sldId id="300" r:id="rId4"/>
    <p:sldId id="299" r:id="rId5"/>
    <p:sldId id="266" r:id="rId6"/>
    <p:sldId id="298" r:id="rId7"/>
    <p:sldId id="267" r:id="rId8"/>
    <p:sldId id="264" r:id="rId9"/>
    <p:sldId id="269" r:id="rId10"/>
    <p:sldId id="270" r:id="rId11"/>
    <p:sldId id="273" r:id="rId12"/>
    <p:sldId id="274" r:id="rId13"/>
    <p:sldId id="315" r:id="rId14"/>
    <p:sldId id="316" r:id="rId15"/>
    <p:sldId id="317" r:id="rId16"/>
    <p:sldId id="318" r:id="rId17"/>
    <p:sldId id="305" r:id="rId18"/>
    <p:sldId id="306" r:id="rId19"/>
    <p:sldId id="307" r:id="rId20"/>
    <p:sldId id="310" r:id="rId21"/>
    <p:sldId id="341" r:id="rId22"/>
    <p:sldId id="319" r:id="rId23"/>
    <p:sldId id="314" r:id="rId24"/>
    <p:sldId id="320" r:id="rId25"/>
    <p:sldId id="334" r:id="rId26"/>
    <p:sldId id="349" r:id="rId27"/>
    <p:sldId id="308" r:id="rId28"/>
    <p:sldId id="347" r:id="rId29"/>
    <p:sldId id="286" r:id="rId30"/>
    <p:sldId id="336" r:id="rId31"/>
    <p:sldId id="345" r:id="rId32"/>
    <p:sldId id="337" r:id="rId33"/>
    <p:sldId id="343" r:id="rId34"/>
    <p:sldId id="338" r:id="rId35"/>
    <p:sldId id="323" r:id="rId36"/>
    <p:sldId id="325" r:id="rId37"/>
    <p:sldId id="332" r:id="rId38"/>
    <p:sldId id="326" r:id="rId39"/>
    <p:sldId id="327" r:id="rId40"/>
    <p:sldId id="328" r:id="rId41"/>
    <p:sldId id="329" r:id="rId42"/>
    <p:sldId id="330" r:id="rId43"/>
    <p:sldId id="331" r:id="rId44"/>
    <p:sldId id="342" r:id="rId45"/>
    <p:sldId id="344" r:id="rId46"/>
    <p:sldId id="321" r:id="rId47"/>
    <p:sldId id="335" r:id="rId4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D1630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C3B1872-818E-4CBD-9C61-67DE2AF22750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</dgm:pt>
    <dgm:pt modelId="{5FC6B8A6-69E8-423C-BED3-32B803135DEE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Структура урока</a:t>
          </a:r>
        </a:p>
      </dgm:t>
    </dgm:pt>
    <dgm:pt modelId="{72E67990-F2F4-488F-A439-AA36226E36D6}" type="parTrans" cxnId="{9751ED47-25D7-4849-BA10-BE014129E63B}">
      <dgm:prSet/>
      <dgm:spPr/>
      <dgm:t>
        <a:bodyPr/>
        <a:lstStyle/>
        <a:p>
          <a:endParaRPr lang="ru-RU"/>
        </a:p>
      </dgm:t>
    </dgm:pt>
    <dgm:pt modelId="{F7CE7396-85BE-4AB6-94CD-6C873CBBDE91}" type="sibTrans" cxnId="{9751ED47-25D7-4849-BA10-BE014129E63B}">
      <dgm:prSet/>
      <dgm:spPr/>
      <dgm:t>
        <a:bodyPr/>
        <a:lstStyle/>
        <a:p>
          <a:endParaRPr lang="ru-RU"/>
        </a:p>
      </dgm:t>
    </dgm:pt>
    <dgm:pt modelId="{AB3F0CD6-8DB3-4DD1-8269-646CAAB85594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вызов</a:t>
          </a:r>
        </a:p>
      </dgm:t>
    </dgm:pt>
    <dgm:pt modelId="{7E608D52-3E3E-470B-8CD2-3B49DB96B831}" type="parTrans" cxnId="{2063CAA9-58FF-480D-828A-A38598FFF9FD}">
      <dgm:prSet/>
      <dgm:spPr/>
      <dgm:t>
        <a:bodyPr/>
        <a:lstStyle/>
        <a:p>
          <a:endParaRPr lang="ru-RU"/>
        </a:p>
      </dgm:t>
    </dgm:pt>
    <dgm:pt modelId="{8633F8E1-6C53-46FC-AFEC-2CEF62A58788}" type="sibTrans" cxnId="{2063CAA9-58FF-480D-828A-A38598FFF9FD}">
      <dgm:prSet/>
      <dgm:spPr/>
      <dgm:t>
        <a:bodyPr/>
        <a:lstStyle/>
        <a:p>
          <a:endParaRPr lang="ru-RU"/>
        </a:p>
      </dgm:t>
    </dgm:pt>
    <dgm:pt modelId="{4F64D3E9-A585-411F-904E-17E03170795A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altLang="ru-RU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cs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осмысление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altLang="ru-RU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cs typeface="Arial" charset="0"/>
          </a:endParaRPr>
        </a:p>
      </dgm:t>
    </dgm:pt>
    <dgm:pt modelId="{DF0F8619-0C85-43A6-AAA6-A5F1DF8A5F04}" type="parTrans" cxnId="{B750A8ED-2081-4E5C-BE35-C8B2B4D02C1A}">
      <dgm:prSet/>
      <dgm:spPr/>
      <dgm:t>
        <a:bodyPr/>
        <a:lstStyle/>
        <a:p>
          <a:endParaRPr lang="ru-RU"/>
        </a:p>
      </dgm:t>
    </dgm:pt>
    <dgm:pt modelId="{1015175B-AA6F-4DF7-8C65-953DC566D3EA}" type="sibTrans" cxnId="{B750A8ED-2081-4E5C-BE35-C8B2B4D02C1A}">
      <dgm:prSet/>
      <dgm:spPr/>
      <dgm:t>
        <a:bodyPr/>
        <a:lstStyle/>
        <a:p>
          <a:endParaRPr lang="ru-RU"/>
        </a:p>
      </dgm:t>
    </dgm:pt>
    <dgm:pt modelId="{91B9FB86-6339-4895-8905-59477191A1D3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altLang="ru-RU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cs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рефлексия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altLang="ru-RU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cs typeface="Arial" charset="0"/>
          </a:endParaRPr>
        </a:p>
      </dgm:t>
    </dgm:pt>
    <dgm:pt modelId="{255DB90F-8DE3-4144-833A-2D744FA0198B}" type="parTrans" cxnId="{00380FFA-A324-446A-ABDE-4268EF24E5B2}">
      <dgm:prSet/>
      <dgm:spPr/>
      <dgm:t>
        <a:bodyPr/>
        <a:lstStyle/>
        <a:p>
          <a:endParaRPr lang="ru-RU"/>
        </a:p>
      </dgm:t>
    </dgm:pt>
    <dgm:pt modelId="{EE54394A-2F7A-4575-B5C2-E2E8C03983C2}" type="sibTrans" cxnId="{00380FFA-A324-446A-ABDE-4268EF24E5B2}">
      <dgm:prSet/>
      <dgm:spPr/>
      <dgm:t>
        <a:bodyPr/>
        <a:lstStyle/>
        <a:p>
          <a:endParaRPr lang="ru-RU"/>
        </a:p>
      </dgm:t>
    </dgm:pt>
    <dgm:pt modelId="{DD9800A4-91A5-4BB2-A159-AEC14404C2A1}" type="pres">
      <dgm:prSet presAssocID="{1C3B1872-818E-4CBD-9C61-67DE2AF2275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4C2330D0-1D8B-4643-BAD4-1EB98217E75C}" type="pres">
      <dgm:prSet presAssocID="{5FC6B8A6-69E8-423C-BED3-32B803135DEE}" presName="hierRoot1" presStyleCnt="0">
        <dgm:presLayoutVars>
          <dgm:hierBranch/>
        </dgm:presLayoutVars>
      </dgm:prSet>
      <dgm:spPr/>
    </dgm:pt>
    <dgm:pt modelId="{156986F6-4ADE-445C-BE52-2E0A4D0E8440}" type="pres">
      <dgm:prSet presAssocID="{5FC6B8A6-69E8-423C-BED3-32B803135DEE}" presName="rootComposite1" presStyleCnt="0"/>
      <dgm:spPr/>
    </dgm:pt>
    <dgm:pt modelId="{D9C05783-E5FA-483B-BC10-CA454260BBF2}" type="pres">
      <dgm:prSet presAssocID="{5FC6B8A6-69E8-423C-BED3-32B803135DEE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8B68319-2684-4414-AFA4-4117BD02776F}" type="pres">
      <dgm:prSet presAssocID="{5FC6B8A6-69E8-423C-BED3-32B803135DEE}" presName="rootConnector1" presStyleLbl="node1" presStyleIdx="0" presStyleCnt="0"/>
      <dgm:spPr/>
      <dgm:t>
        <a:bodyPr/>
        <a:lstStyle/>
        <a:p>
          <a:endParaRPr lang="ru-RU"/>
        </a:p>
      </dgm:t>
    </dgm:pt>
    <dgm:pt modelId="{DADE24B5-85BA-4C01-B503-2CB1C56F5231}" type="pres">
      <dgm:prSet presAssocID="{5FC6B8A6-69E8-423C-BED3-32B803135DEE}" presName="hierChild2" presStyleCnt="0"/>
      <dgm:spPr/>
    </dgm:pt>
    <dgm:pt modelId="{741D4F4A-0E4F-49A8-910B-226C28C0660F}" type="pres">
      <dgm:prSet presAssocID="{7E608D52-3E3E-470B-8CD2-3B49DB96B831}" presName="Name35" presStyleLbl="parChTrans1D2" presStyleIdx="0" presStyleCnt="3"/>
      <dgm:spPr/>
      <dgm:t>
        <a:bodyPr/>
        <a:lstStyle/>
        <a:p>
          <a:endParaRPr lang="ru-RU"/>
        </a:p>
      </dgm:t>
    </dgm:pt>
    <dgm:pt modelId="{DF82BCEE-032C-4FC8-99CC-1F7420B59182}" type="pres">
      <dgm:prSet presAssocID="{AB3F0CD6-8DB3-4DD1-8269-646CAAB85594}" presName="hierRoot2" presStyleCnt="0">
        <dgm:presLayoutVars>
          <dgm:hierBranch/>
        </dgm:presLayoutVars>
      </dgm:prSet>
      <dgm:spPr/>
    </dgm:pt>
    <dgm:pt modelId="{110FD2A6-5151-4738-9645-60B9D4D98B45}" type="pres">
      <dgm:prSet presAssocID="{AB3F0CD6-8DB3-4DD1-8269-646CAAB85594}" presName="rootComposite" presStyleCnt="0"/>
      <dgm:spPr/>
    </dgm:pt>
    <dgm:pt modelId="{AB3C3CAD-F9F3-4704-8075-627932449B1B}" type="pres">
      <dgm:prSet presAssocID="{AB3F0CD6-8DB3-4DD1-8269-646CAAB85594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6EDEF19-5DA3-4B4E-9DFA-DF4E0FFBC593}" type="pres">
      <dgm:prSet presAssocID="{AB3F0CD6-8DB3-4DD1-8269-646CAAB85594}" presName="rootConnector" presStyleLbl="node2" presStyleIdx="0" presStyleCnt="3"/>
      <dgm:spPr/>
      <dgm:t>
        <a:bodyPr/>
        <a:lstStyle/>
        <a:p>
          <a:endParaRPr lang="ru-RU"/>
        </a:p>
      </dgm:t>
    </dgm:pt>
    <dgm:pt modelId="{79E93D95-CFFB-480B-ADFF-ABBFC08A81F1}" type="pres">
      <dgm:prSet presAssocID="{AB3F0CD6-8DB3-4DD1-8269-646CAAB85594}" presName="hierChild4" presStyleCnt="0"/>
      <dgm:spPr/>
    </dgm:pt>
    <dgm:pt modelId="{3CE48B68-F4F6-4CDE-A125-11F906D5C7F0}" type="pres">
      <dgm:prSet presAssocID="{AB3F0CD6-8DB3-4DD1-8269-646CAAB85594}" presName="hierChild5" presStyleCnt="0"/>
      <dgm:spPr/>
    </dgm:pt>
    <dgm:pt modelId="{9FE6F09D-635D-44CA-8AAB-E6426A5D16C2}" type="pres">
      <dgm:prSet presAssocID="{DF0F8619-0C85-43A6-AAA6-A5F1DF8A5F04}" presName="Name35" presStyleLbl="parChTrans1D2" presStyleIdx="1" presStyleCnt="3"/>
      <dgm:spPr/>
      <dgm:t>
        <a:bodyPr/>
        <a:lstStyle/>
        <a:p>
          <a:endParaRPr lang="ru-RU"/>
        </a:p>
      </dgm:t>
    </dgm:pt>
    <dgm:pt modelId="{DEB52A4A-B3BF-49A0-8CBE-8F1AF049ADAF}" type="pres">
      <dgm:prSet presAssocID="{4F64D3E9-A585-411F-904E-17E03170795A}" presName="hierRoot2" presStyleCnt="0">
        <dgm:presLayoutVars>
          <dgm:hierBranch/>
        </dgm:presLayoutVars>
      </dgm:prSet>
      <dgm:spPr/>
    </dgm:pt>
    <dgm:pt modelId="{270C303A-3B57-4C13-921E-DDB480CD25E3}" type="pres">
      <dgm:prSet presAssocID="{4F64D3E9-A585-411F-904E-17E03170795A}" presName="rootComposite" presStyleCnt="0"/>
      <dgm:spPr/>
    </dgm:pt>
    <dgm:pt modelId="{D685392F-B132-4C08-A379-05EB1075DEF9}" type="pres">
      <dgm:prSet presAssocID="{4F64D3E9-A585-411F-904E-17E03170795A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7DE520C-58BE-4F98-AEA9-7E33A6DDC25D}" type="pres">
      <dgm:prSet presAssocID="{4F64D3E9-A585-411F-904E-17E03170795A}" presName="rootConnector" presStyleLbl="node2" presStyleIdx="1" presStyleCnt="3"/>
      <dgm:spPr/>
      <dgm:t>
        <a:bodyPr/>
        <a:lstStyle/>
        <a:p>
          <a:endParaRPr lang="ru-RU"/>
        </a:p>
      </dgm:t>
    </dgm:pt>
    <dgm:pt modelId="{0CE84198-02CD-4EC2-8882-D706CBF02183}" type="pres">
      <dgm:prSet presAssocID="{4F64D3E9-A585-411F-904E-17E03170795A}" presName="hierChild4" presStyleCnt="0"/>
      <dgm:spPr/>
    </dgm:pt>
    <dgm:pt modelId="{F5D2ACFC-7D57-4DBA-B1A1-6BA81A922B89}" type="pres">
      <dgm:prSet presAssocID="{4F64D3E9-A585-411F-904E-17E03170795A}" presName="hierChild5" presStyleCnt="0"/>
      <dgm:spPr/>
    </dgm:pt>
    <dgm:pt modelId="{163ABF49-6E62-4825-8399-D6199DBB20C8}" type="pres">
      <dgm:prSet presAssocID="{255DB90F-8DE3-4144-833A-2D744FA0198B}" presName="Name35" presStyleLbl="parChTrans1D2" presStyleIdx="2" presStyleCnt="3"/>
      <dgm:spPr/>
      <dgm:t>
        <a:bodyPr/>
        <a:lstStyle/>
        <a:p>
          <a:endParaRPr lang="ru-RU"/>
        </a:p>
      </dgm:t>
    </dgm:pt>
    <dgm:pt modelId="{4FA55621-B517-4591-A321-A9BCC6AFC812}" type="pres">
      <dgm:prSet presAssocID="{91B9FB86-6339-4895-8905-59477191A1D3}" presName="hierRoot2" presStyleCnt="0">
        <dgm:presLayoutVars>
          <dgm:hierBranch/>
        </dgm:presLayoutVars>
      </dgm:prSet>
      <dgm:spPr/>
    </dgm:pt>
    <dgm:pt modelId="{D1425AF8-20BB-407B-896B-FAB15284B236}" type="pres">
      <dgm:prSet presAssocID="{91B9FB86-6339-4895-8905-59477191A1D3}" presName="rootComposite" presStyleCnt="0"/>
      <dgm:spPr/>
    </dgm:pt>
    <dgm:pt modelId="{270E628F-08D4-497D-88FE-478EE7174CEA}" type="pres">
      <dgm:prSet presAssocID="{91B9FB86-6339-4895-8905-59477191A1D3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46E1D6F-44B1-43DA-B44B-77FA4C14EE5A}" type="pres">
      <dgm:prSet presAssocID="{91B9FB86-6339-4895-8905-59477191A1D3}" presName="rootConnector" presStyleLbl="node2" presStyleIdx="2" presStyleCnt="3"/>
      <dgm:spPr/>
      <dgm:t>
        <a:bodyPr/>
        <a:lstStyle/>
        <a:p>
          <a:endParaRPr lang="ru-RU"/>
        </a:p>
      </dgm:t>
    </dgm:pt>
    <dgm:pt modelId="{3693BC13-371D-4463-9253-13238686742F}" type="pres">
      <dgm:prSet presAssocID="{91B9FB86-6339-4895-8905-59477191A1D3}" presName="hierChild4" presStyleCnt="0"/>
      <dgm:spPr/>
    </dgm:pt>
    <dgm:pt modelId="{7D1EE837-746F-437C-917F-6D773438DFE9}" type="pres">
      <dgm:prSet presAssocID="{91B9FB86-6339-4895-8905-59477191A1D3}" presName="hierChild5" presStyleCnt="0"/>
      <dgm:spPr/>
    </dgm:pt>
    <dgm:pt modelId="{33C271C1-0E08-4ED1-93FB-F677A5C8F4B6}" type="pres">
      <dgm:prSet presAssocID="{5FC6B8A6-69E8-423C-BED3-32B803135DEE}" presName="hierChild3" presStyleCnt="0"/>
      <dgm:spPr/>
    </dgm:pt>
  </dgm:ptLst>
  <dgm:cxnLst>
    <dgm:cxn modelId="{F96685E4-9A4D-4E60-99C4-2F816C63D73C}" type="presOf" srcId="{5FC6B8A6-69E8-423C-BED3-32B803135DEE}" destId="{58B68319-2684-4414-AFA4-4117BD02776F}" srcOrd="1" destOrd="0" presId="urn:microsoft.com/office/officeart/2005/8/layout/orgChart1"/>
    <dgm:cxn modelId="{9751ED47-25D7-4849-BA10-BE014129E63B}" srcId="{1C3B1872-818E-4CBD-9C61-67DE2AF22750}" destId="{5FC6B8A6-69E8-423C-BED3-32B803135DEE}" srcOrd="0" destOrd="0" parTransId="{72E67990-F2F4-488F-A439-AA36226E36D6}" sibTransId="{F7CE7396-85BE-4AB6-94CD-6C873CBBDE91}"/>
    <dgm:cxn modelId="{CB0E5333-5C0C-4691-9DA5-ABD07FE48624}" type="presOf" srcId="{1C3B1872-818E-4CBD-9C61-67DE2AF22750}" destId="{DD9800A4-91A5-4BB2-A159-AEC14404C2A1}" srcOrd="0" destOrd="0" presId="urn:microsoft.com/office/officeart/2005/8/layout/orgChart1"/>
    <dgm:cxn modelId="{E09C67E8-6C9C-4AB7-841D-89AEABDF4757}" type="presOf" srcId="{255DB90F-8DE3-4144-833A-2D744FA0198B}" destId="{163ABF49-6E62-4825-8399-D6199DBB20C8}" srcOrd="0" destOrd="0" presId="urn:microsoft.com/office/officeart/2005/8/layout/orgChart1"/>
    <dgm:cxn modelId="{914CA4D0-C288-46BD-8E67-97301CF0B24D}" type="presOf" srcId="{AB3F0CD6-8DB3-4DD1-8269-646CAAB85594}" destId="{AB3C3CAD-F9F3-4704-8075-627932449B1B}" srcOrd="0" destOrd="0" presId="urn:microsoft.com/office/officeart/2005/8/layout/orgChart1"/>
    <dgm:cxn modelId="{813B3BE8-F50A-4130-B33A-D21937A8B187}" type="presOf" srcId="{5FC6B8A6-69E8-423C-BED3-32B803135DEE}" destId="{D9C05783-E5FA-483B-BC10-CA454260BBF2}" srcOrd="0" destOrd="0" presId="urn:microsoft.com/office/officeart/2005/8/layout/orgChart1"/>
    <dgm:cxn modelId="{2063CAA9-58FF-480D-828A-A38598FFF9FD}" srcId="{5FC6B8A6-69E8-423C-BED3-32B803135DEE}" destId="{AB3F0CD6-8DB3-4DD1-8269-646CAAB85594}" srcOrd="0" destOrd="0" parTransId="{7E608D52-3E3E-470B-8CD2-3B49DB96B831}" sibTransId="{8633F8E1-6C53-46FC-AFEC-2CEF62A58788}"/>
    <dgm:cxn modelId="{6C381E27-E2C7-44CD-9787-BF9EF51F7BBB}" type="presOf" srcId="{DF0F8619-0C85-43A6-AAA6-A5F1DF8A5F04}" destId="{9FE6F09D-635D-44CA-8AAB-E6426A5D16C2}" srcOrd="0" destOrd="0" presId="urn:microsoft.com/office/officeart/2005/8/layout/orgChart1"/>
    <dgm:cxn modelId="{F936FF54-F5D1-4A42-B3C4-ACD832E395D6}" type="presOf" srcId="{7E608D52-3E3E-470B-8CD2-3B49DB96B831}" destId="{741D4F4A-0E4F-49A8-910B-226C28C0660F}" srcOrd="0" destOrd="0" presId="urn:microsoft.com/office/officeart/2005/8/layout/orgChart1"/>
    <dgm:cxn modelId="{0106B41D-4EA5-45F2-A91B-BA34D334AE8C}" type="presOf" srcId="{91B9FB86-6339-4895-8905-59477191A1D3}" destId="{246E1D6F-44B1-43DA-B44B-77FA4C14EE5A}" srcOrd="1" destOrd="0" presId="urn:microsoft.com/office/officeart/2005/8/layout/orgChart1"/>
    <dgm:cxn modelId="{0F33C9EC-D3A8-4F77-B5DA-54D8C71A078F}" type="presOf" srcId="{4F64D3E9-A585-411F-904E-17E03170795A}" destId="{C7DE520C-58BE-4F98-AEA9-7E33A6DDC25D}" srcOrd="1" destOrd="0" presId="urn:microsoft.com/office/officeart/2005/8/layout/orgChart1"/>
    <dgm:cxn modelId="{B750A8ED-2081-4E5C-BE35-C8B2B4D02C1A}" srcId="{5FC6B8A6-69E8-423C-BED3-32B803135DEE}" destId="{4F64D3E9-A585-411F-904E-17E03170795A}" srcOrd="1" destOrd="0" parTransId="{DF0F8619-0C85-43A6-AAA6-A5F1DF8A5F04}" sibTransId="{1015175B-AA6F-4DF7-8C65-953DC566D3EA}"/>
    <dgm:cxn modelId="{4E187935-142B-43DD-8F09-2AC53BBF9E35}" type="presOf" srcId="{91B9FB86-6339-4895-8905-59477191A1D3}" destId="{270E628F-08D4-497D-88FE-478EE7174CEA}" srcOrd="0" destOrd="0" presId="urn:microsoft.com/office/officeart/2005/8/layout/orgChart1"/>
    <dgm:cxn modelId="{49F8AEFD-7865-430A-BCDF-F494B4029AC0}" type="presOf" srcId="{4F64D3E9-A585-411F-904E-17E03170795A}" destId="{D685392F-B132-4C08-A379-05EB1075DEF9}" srcOrd="0" destOrd="0" presId="urn:microsoft.com/office/officeart/2005/8/layout/orgChart1"/>
    <dgm:cxn modelId="{E2FE50DB-88FF-44C7-8F1C-6D769D6CD3D9}" type="presOf" srcId="{AB3F0CD6-8DB3-4DD1-8269-646CAAB85594}" destId="{86EDEF19-5DA3-4B4E-9DFA-DF4E0FFBC593}" srcOrd="1" destOrd="0" presId="urn:microsoft.com/office/officeart/2005/8/layout/orgChart1"/>
    <dgm:cxn modelId="{00380FFA-A324-446A-ABDE-4268EF24E5B2}" srcId="{5FC6B8A6-69E8-423C-BED3-32B803135DEE}" destId="{91B9FB86-6339-4895-8905-59477191A1D3}" srcOrd="2" destOrd="0" parTransId="{255DB90F-8DE3-4144-833A-2D744FA0198B}" sibTransId="{EE54394A-2F7A-4575-B5C2-E2E8C03983C2}"/>
    <dgm:cxn modelId="{5ACAC4CE-A37C-4A17-844F-51B8E3ADB08C}" type="presParOf" srcId="{DD9800A4-91A5-4BB2-A159-AEC14404C2A1}" destId="{4C2330D0-1D8B-4643-BAD4-1EB98217E75C}" srcOrd="0" destOrd="0" presId="urn:microsoft.com/office/officeart/2005/8/layout/orgChart1"/>
    <dgm:cxn modelId="{815C7057-9F85-43EC-8E40-282967D1C753}" type="presParOf" srcId="{4C2330D0-1D8B-4643-BAD4-1EB98217E75C}" destId="{156986F6-4ADE-445C-BE52-2E0A4D0E8440}" srcOrd="0" destOrd="0" presId="urn:microsoft.com/office/officeart/2005/8/layout/orgChart1"/>
    <dgm:cxn modelId="{EA783382-7080-4047-B978-27C725C59798}" type="presParOf" srcId="{156986F6-4ADE-445C-BE52-2E0A4D0E8440}" destId="{D9C05783-E5FA-483B-BC10-CA454260BBF2}" srcOrd="0" destOrd="0" presId="urn:microsoft.com/office/officeart/2005/8/layout/orgChart1"/>
    <dgm:cxn modelId="{3CCFD57B-6E17-4E72-BF67-6377EBCF920A}" type="presParOf" srcId="{156986F6-4ADE-445C-BE52-2E0A4D0E8440}" destId="{58B68319-2684-4414-AFA4-4117BD02776F}" srcOrd="1" destOrd="0" presId="urn:microsoft.com/office/officeart/2005/8/layout/orgChart1"/>
    <dgm:cxn modelId="{C7D124CF-9424-41C5-81C5-52A548492605}" type="presParOf" srcId="{4C2330D0-1D8B-4643-BAD4-1EB98217E75C}" destId="{DADE24B5-85BA-4C01-B503-2CB1C56F5231}" srcOrd="1" destOrd="0" presId="urn:microsoft.com/office/officeart/2005/8/layout/orgChart1"/>
    <dgm:cxn modelId="{954F6BA6-4D9B-42A3-85C6-AC961D593BC8}" type="presParOf" srcId="{DADE24B5-85BA-4C01-B503-2CB1C56F5231}" destId="{741D4F4A-0E4F-49A8-910B-226C28C0660F}" srcOrd="0" destOrd="0" presId="urn:microsoft.com/office/officeart/2005/8/layout/orgChart1"/>
    <dgm:cxn modelId="{31224A49-E73A-4730-A53C-66CD2810FEB0}" type="presParOf" srcId="{DADE24B5-85BA-4C01-B503-2CB1C56F5231}" destId="{DF82BCEE-032C-4FC8-99CC-1F7420B59182}" srcOrd="1" destOrd="0" presId="urn:microsoft.com/office/officeart/2005/8/layout/orgChart1"/>
    <dgm:cxn modelId="{BAF306BF-0E73-40A9-A2C7-4BC4977E364D}" type="presParOf" srcId="{DF82BCEE-032C-4FC8-99CC-1F7420B59182}" destId="{110FD2A6-5151-4738-9645-60B9D4D98B45}" srcOrd="0" destOrd="0" presId="urn:microsoft.com/office/officeart/2005/8/layout/orgChart1"/>
    <dgm:cxn modelId="{0393335A-908A-4F9D-946C-54C6688907FE}" type="presParOf" srcId="{110FD2A6-5151-4738-9645-60B9D4D98B45}" destId="{AB3C3CAD-F9F3-4704-8075-627932449B1B}" srcOrd="0" destOrd="0" presId="urn:microsoft.com/office/officeart/2005/8/layout/orgChart1"/>
    <dgm:cxn modelId="{9A39EB75-D2AA-4FAA-A7E3-650AF56C219D}" type="presParOf" srcId="{110FD2A6-5151-4738-9645-60B9D4D98B45}" destId="{86EDEF19-5DA3-4B4E-9DFA-DF4E0FFBC593}" srcOrd="1" destOrd="0" presId="urn:microsoft.com/office/officeart/2005/8/layout/orgChart1"/>
    <dgm:cxn modelId="{A89864F4-9152-4611-B63A-6E71B969D878}" type="presParOf" srcId="{DF82BCEE-032C-4FC8-99CC-1F7420B59182}" destId="{79E93D95-CFFB-480B-ADFF-ABBFC08A81F1}" srcOrd="1" destOrd="0" presId="urn:microsoft.com/office/officeart/2005/8/layout/orgChart1"/>
    <dgm:cxn modelId="{2B4E769E-5817-4A1C-96FC-DCC536948DEA}" type="presParOf" srcId="{DF82BCEE-032C-4FC8-99CC-1F7420B59182}" destId="{3CE48B68-F4F6-4CDE-A125-11F906D5C7F0}" srcOrd="2" destOrd="0" presId="urn:microsoft.com/office/officeart/2005/8/layout/orgChart1"/>
    <dgm:cxn modelId="{4A766DC6-E3E5-4A20-B3F6-67377E5F01B2}" type="presParOf" srcId="{DADE24B5-85BA-4C01-B503-2CB1C56F5231}" destId="{9FE6F09D-635D-44CA-8AAB-E6426A5D16C2}" srcOrd="2" destOrd="0" presId="urn:microsoft.com/office/officeart/2005/8/layout/orgChart1"/>
    <dgm:cxn modelId="{F17F5707-7023-41FF-AB5C-F3A57EC2B4D8}" type="presParOf" srcId="{DADE24B5-85BA-4C01-B503-2CB1C56F5231}" destId="{DEB52A4A-B3BF-49A0-8CBE-8F1AF049ADAF}" srcOrd="3" destOrd="0" presId="urn:microsoft.com/office/officeart/2005/8/layout/orgChart1"/>
    <dgm:cxn modelId="{4BB66962-5EE3-4983-BAD2-EC1B8923E276}" type="presParOf" srcId="{DEB52A4A-B3BF-49A0-8CBE-8F1AF049ADAF}" destId="{270C303A-3B57-4C13-921E-DDB480CD25E3}" srcOrd="0" destOrd="0" presId="urn:microsoft.com/office/officeart/2005/8/layout/orgChart1"/>
    <dgm:cxn modelId="{8216288B-CAFE-4EEC-B914-338ACE14BD83}" type="presParOf" srcId="{270C303A-3B57-4C13-921E-DDB480CD25E3}" destId="{D685392F-B132-4C08-A379-05EB1075DEF9}" srcOrd="0" destOrd="0" presId="urn:microsoft.com/office/officeart/2005/8/layout/orgChart1"/>
    <dgm:cxn modelId="{AD539364-254D-4856-B907-A64D9BE0B0FF}" type="presParOf" srcId="{270C303A-3B57-4C13-921E-DDB480CD25E3}" destId="{C7DE520C-58BE-4F98-AEA9-7E33A6DDC25D}" srcOrd="1" destOrd="0" presId="urn:microsoft.com/office/officeart/2005/8/layout/orgChart1"/>
    <dgm:cxn modelId="{1A43C16D-172B-4800-BA9C-4FB0A2AF0C83}" type="presParOf" srcId="{DEB52A4A-B3BF-49A0-8CBE-8F1AF049ADAF}" destId="{0CE84198-02CD-4EC2-8882-D706CBF02183}" srcOrd="1" destOrd="0" presId="urn:microsoft.com/office/officeart/2005/8/layout/orgChart1"/>
    <dgm:cxn modelId="{0883322C-B41E-471D-B3EE-C4CF17466606}" type="presParOf" srcId="{DEB52A4A-B3BF-49A0-8CBE-8F1AF049ADAF}" destId="{F5D2ACFC-7D57-4DBA-B1A1-6BA81A922B89}" srcOrd="2" destOrd="0" presId="urn:microsoft.com/office/officeart/2005/8/layout/orgChart1"/>
    <dgm:cxn modelId="{9FF44B23-D4A0-4BB6-83E0-BE3318CDDE32}" type="presParOf" srcId="{DADE24B5-85BA-4C01-B503-2CB1C56F5231}" destId="{163ABF49-6E62-4825-8399-D6199DBB20C8}" srcOrd="4" destOrd="0" presId="urn:microsoft.com/office/officeart/2005/8/layout/orgChart1"/>
    <dgm:cxn modelId="{80F951F2-304C-474A-A949-9D35B73B90ED}" type="presParOf" srcId="{DADE24B5-85BA-4C01-B503-2CB1C56F5231}" destId="{4FA55621-B517-4591-A321-A9BCC6AFC812}" srcOrd="5" destOrd="0" presId="urn:microsoft.com/office/officeart/2005/8/layout/orgChart1"/>
    <dgm:cxn modelId="{0456740B-4656-4EFC-96EB-E5E4321B1DE5}" type="presParOf" srcId="{4FA55621-B517-4591-A321-A9BCC6AFC812}" destId="{D1425AF8-20BB-407B-896B-FAB15284B236}" srcOrd="0" destOrd="0" presId="urn:microsoft.com/office/officeart/2005/8/layout/orgChart1"/>
    <dgm:cxn modelId="{B3A4097E-8F37-45A7-8109-0B47558090CA}" type="presParOf" srcId="{D1425AF8-20BB-407B-896B-FAB15284B236}" destId="{270E628F-08D4-497D-88FE-478EE7174CEA}" srcOrd="0" destOrd="0" presId="urn:microsoft.com/office/officeart/2005/8/layout/orgChart1"/>
    <dgm:cxn modelId="{3D7F6955-D5CA-4F24-BF75-0B880A990380}" type="presParOf" srcId="{D1425AF8-20BB-407B-896B-FAB15284B236}" destId="{246E1D6F-44B1-43DA-B44B-77FA4C14EE5A}" srcOrd="1" destOrd="0" presId="urn:microsoft.com/office/officeart/2005/8/layout/orgChart1"/>
    <dgm:cxn modelId="{BDE71532-3EF9-4505-A63E-D49225A065B9}" type="presParOf" srcId="{4FA55621-B517-4591-A321-A9BCC6AFC812}" destId="{3693BC13-371D-4463-9253-13238686742F}" srcOrd="1" destOrd="0" presId="urn:microsoft.com/office/officeart/2005/8/layout/orgChart1"/>
    <dgm:cxn modelId="{7AC5E4D5-94CD-436B-B8B0-9563910A44C5}" type="presParOf" srcId="{4FA55621-B517-4591-A321-A9BCC6AFC812}" destId="{7D1EE837-746F-437C-917F-6D773438DFE9}" srcOrd="2" destOrd="0" presId="urn:microsoft.com/office/officeart/2005/8/layout/orgChart1"/>
    <dgm:cxn modelId="{77ACF98B-B782-4211-BE05-976443851E8E}" type="presParOf" srcId="{4C2330D0-1D8B-4643-BAD4-1EB98217E75C}" destId="{33C271C1-0E08-4ED1-93FB-F677A5C8F4B6}" srcOrd="2" destOrd="0" presId="urn:microsoft.com/office/officeart/2005/8/layout/orgChart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63ABF49-6E62-4825-8399-D6199DBB20C8}">
      <dsp:nvSpPr>
        <dsp:cNvPr id="0" name=""/>
        <dsp:cNvSpPr/>
      </dsp:nvSpPr>
      <dsp:spPr>
        <a:xfrm>
          <a:off x="3852427" y="2031731"/>
          <a:ext cx="2725621" cy="4730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6520"/>
              </a:lnTo>
              <a:lnTo>
                <a:pt x="2725621" y="236520"/>
              </a:lnTo>
              <a:lnTo>
                <a:pt x="2725621" y="47304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E6F09D-635D-44CA-8AAB-E6426A5D16C2}">
      <dsp:nvSpPr>
        <dsp:cNvPr id="0" name=""/>
        <dsp:cNvSpPr/>
      </dsp:nvSpPr>
      <dsp:spPr>
        <a:xfrm>
          <a:off x="3806708" y="2031731"/>
          <a:ext cx="91440" cy="47304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7304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1D4F4A-0E4F-49A8-910B-226C28C0660F}">
      <dsp:nvSpPr>
        <dsp:cNvPr id="0" name=""/>
        <dsp:cNvSpPr/>
      </dsp:nvSpPr>
      <dsp:spPr>
        <a:xfrm>
          <a:off x="1126806" y="2031731"/>
          <a:ext cx="2725621" cy="473041"/>
        </a:xfrm>
        <a:custGeom>
          <a:avLst/>
          <a:gdLst/>
          <a:ahLst/>
          <a:cxnLst/>
          <a:rect l="0" t="0" r="0" b="0"/>
          <a:pathLst>
            <a:path>
              <a:moveTo>
                <a:pt x="2725621" y="0"/>
              </a:moveTo>
              <a:lnTo>
                <a:pt x="2725621" y="236520"/>
              </a:lnTo>
              <a:lnTo>
                <a:pt x="0" y="236520"/>
              </a:lnTo>
              <a:lnTo>
                <a:pt x="0" y="47304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C05783-E5FA-483B-BC10-CA454260BBF2}">
      <dsp:nvSpPr>
        <dsp:cNvPr id="0" name=""/>
        <dsp:cNvSpPr/>
      </dsp:nvSpPr>
      <dsp:spPr>
        <a:xfrm>
          <a:off x="2726138" y="905441"/>
          <a:ext cx="2252579" cy="112628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3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Структура урока</a:t>
          </a:r>
        </a:p>
      </dsp:txBody>
      <dsp:txXfrm>
        <a:off x="2726138" y="905441"/>
        <a:ext cx="2252579" cy="1126289"/>
      </dsp:txXfrm>
    </dsp:sp>
    <dsp:sp modelId="{AB3C3CAD-F9F3-4704-8075-627932449B1B}">
      <dsp:nvSpPr>
        <dsp:cNvPr id="0" name=""/>
        <dsp:cNvSpPr/>
      </dsp:nvSpPr>
      <dsp:spPr>
        <a:xfrm>
          <a:off x="517" y="2504772"/>
          <a:ext cx="2252579" cy="112628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3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вызов</a:t>
          </a:r>
        </a:p>
      </dsp:txBody>
      <dsp:txXfrm>
        <a:off x="517" y="2504772"/>
        <a:ext cx="2252579" cy="1126289"/>
      </dsp:txXfrm>
    </dsp:sp>
    <dsp:sp modelId="{D685392F-B132-4C08-A379-05EB1075DEF9}">
      <dsp:nvSpPr>
        <dsp:cNvPr id="0" name=""/>
        <dsp:cNvSpPr/>
      </dsp:nvSpPr>
      <dsp:spPr>
        <a:xfrm>
          <a:off x="2726138" y="2504772"/>
          <a:ext cx="2252579" cy="112628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altLang="ru-RU" sz="23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cs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3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осмысление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altLang="ru-RU" sz="23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cs typeface="Arial" charset="0"/>
          </a:endParaRPr>
        </a:p>
      </dsp:txBody>
      <dsp:txXfrm>
        <a:off x="2726138" y="2504772"/>
        <a:ext cx="2252579" cy="1126289"/>
      </dsp:txXfrm>
    </dsp:sp>
    <dsp:sp modelId="{270E628F-08D4-497D-88FE-478EE7174CEA}">
      <dsp:nvSpPr>
        <dsp:cNvPr id="0" name=""/>
        <dsp:cNvSpPr/>
      </dsp:nvSpPr>
      <dsp:spPr>
        <a:xfrm>
          <a:off x="5451759" y="2504772"/>
          <a:ext cx="2252579" cy="112628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altLang="ru-RU" sz="23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cs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altLang="ru-RU" sz="2300" b="0" i="0" u="none" strike="noStrike" kern="1200" cap="none" normalizeH="0" baseline="0" smtClean="0">
              <a:ln>
                <a:noFill/>
              </a:ln>
              <a:solidFill>
                <a:schemeClr val="tx1"/>
              </a:solidFill>
              <a:effectLst/>
              <a:cs typeface="Arial" charset="0"/>
            </a:rPr>
            <a:t>рефлексия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ru-RU" altLang="ru-RU" sz="2300" b="0" i="0" u="none" strike="noStrike" kern="1200" cap="none" normalizeH="0" baseline="0" smtClean="0">
            <a:ln>
              <a:noFill/>
            </a:ln>
            <a:solidFill>
              <a:schemeClr val="tx1"/>
            </a:solidFill>
            <a:effectLst/>
            <a:cs typeface="Arial" charset="0"/>
          </a:endParaRPr>
        </a:p>
      </dsp:txBody>
      <dsp:txXfrm>
        <a:off x="5451759" y="2504772"/>
        <a:ext cx="2252579" cy="11262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905F4-5583-4D3F-8BD2-4F05A666DACE}" type="datetimeFigureOut">
              <a:rPr lang="ru-RU" smtClean="0"/>
              <a:pPr/>
              <a:t>05.06.2021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75461-9A3F-45C7-B410-122CD275E1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49787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905F4-5583-4D3F-8BD2-4F05A666DACE}" type="datetimeFigureOut">
              <a:rPr lang="ru-RU" smtClean="0"/>
              <a:pPr/>
              <a:t>05.06.2021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75461-9A3F-45C7-B410-122CD275E1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583306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905F4-5583-4D3F-8BD2-4F05A666DACE}" type="datetimeFigureOut">
              <a:rPr lang="ru-RU" smtClean="0"/>
              <a:pPr/>
              <a:t>05.06.2021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75461-9A3F-45C7-B410-122CD275E1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409784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44475"/>
            <a:ext cx="8385175" cy="14319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838200" y="1905000"/>
            <a:ext cx="8007350" cy="41910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D7FB1C-0E2B-4347-A450-4FA382E7B654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73252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905F4-5583-4D3F-8BD2-4F05A666DACE}" type="datetimeFigureOut">
              <a:rPr lang="ru-RU" smtClean="0"/>
              <a:pPr/>
              <a:t>05.06.2021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75461-9A3F-45C7-B410-122CD275E1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4032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905F4-5583-4D3F-8BD2-4F05A666DACE}" type="datetimeFigureOut">
              <a:rPr lang="ru-RU" smtClean="0"/>
              <a:pPr/>
              <a:t>05.06.2021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75461-9A3F-45C7-B410-122CD275E1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37621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905F4-5583-4D3F-8BD2-4F05A666DACE}" type="datetimeFigureOut">
              <a:rPr lang="ru-RU" smtClean="0"/>
              <a:pPr/>
              <a:t>05.06.2021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75461-9A3F-45C7-B410-122CD275E1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52163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905F4-5583-4D3F-8BD2-4F05A666DACE}" type="datetimeFigureOut">
              <a:rPr lang="ru-RU" smtClean="0"/>
              <a:pPr/>
              <a:t>05.06.2021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75461-9A3F-45C7-B410-122CD275E1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39387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905F4-5583-4D3F-8BD2-4F05A666DACE}" type="datetimeFigureOut">
              <a:rPr lang="ru-RU" smtClean="0"/>
              <a:pPr/>
              <a:t>05.06.2021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75461-9A3F-45C7-B410-122CD275E1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22787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905F4-5583-4D3F-8BD2-4F05A666DACE}" type="datetimeFigureOut">
              <a:rPr lang="ru-RU" smtClean="0"/>
              <a:pPr/>
              <a:t>05.06.2021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75461-9A3F-45C7-B410-122CD275E1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17737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905F4-5583-4D3F-8BD2-4F05A666DACE}" type="datetimeFigureOut">
              <a:rPr lang="ru-RU" smtClean="0"/>
              <a:pPr/>
              <a:t>05.06.2021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75461-9A3F-45C7-B410-122CD275E1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48898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4905F4-5583-4D3F-8BD2-4F05A666DACE}" type="datetimeFigureOut">
              <a:rPr lang="ru-RU" smtClean="0"/>
              <a:pPr/>
              <a:t>05.06.2021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175461-9A3F-45C7-B410-122CD275E1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87868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alphaModFix amt="8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4905F4-5583-4D3F-8BD2-4F05A666DACE}" type="datetimeFigureOut">
              <a:rPr lang="ru-RU" smtClean="0"/>
              <a:pPr/>
              <a:t>05.06.2021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175461-9A3F-45C7-B410-122CD275E15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12697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745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rizway.com/art/form/348.html" TargetMode="External"/><Relationship Id="rId2" Type="http://schemas.openxmlformats.org/officeDocument/2006/relationships/hyperlink" Target="http://ct-net.net/ru/ct_tcp_ru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kmspb.narod.ru./posobie/priem.htm" TargetMode="External"/><Relationship Id="rId5" Type="http://schemas.openxmlformats.org/officeDocument/2006/relationships/hyperlink" Target="http://www.ug.ru/issues07/?action=print&amp;toid=1659" TargetMode="External"/><Relationship Id="rId4" Type="http://schemas.openxmlformats.org/officeDocument/2006/relationships/hyperlink" Target="http://www.it-n.ru/Attachment.aspx?Id=13657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1412776"/>
            <a:ext cx="8785225" cy="23764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4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j-ea"/>
              <a:cs typeface="+mj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1628800"/>
            <a:ext cx="7137403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0" algn="ctr"/>
            <a:r>
              <a:rPr lang="ru-RU" sz="28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</a:rPr>
              <a:t>И</a:t>
            </a:r>
            <a:r>
              <a:rPr lang="ru-RU" sz="28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спользование </a:t>
            </a:r>
          </a:p>
          <a:p>
            <a:pPr lvl="0" algn="ctr"/>
            <a:r>
              <a:rPr lang="ru-RU" sz="28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технологии критического мышления</a:t>
            </a:r>
          </a:p>
          <a:p>
            <a:pPr lvl="0" algn="ctr"/>
            <a:r>
              <a:rPr lang="ru-RU" sz="2800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 в начальной школе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6866" name="Picture 2" descr="http://eh-zhiznya.ru/recept/rebenok_zadavaka_voprosov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2996952"/>
            <a:ext cx="4034060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860033" y="4869160"/>
            <a:ext cx="2926678" cy="86177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</a:rPr>
              <a:t> </a:t>
            </a:r>
            <a:r>
              <a:rPr lang="ru-RU" sz="1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  <a:latin typeface="Times New Roman" pitchFamily="18" charset="0"/>
                <a:cs typeface="Times New Roman" pitchFamily="18" charset="0"/>
              </a:rPr>
              <a:t>Подготовила учитель начальных классов  МБОУ СОШ с. </a:t>
            </a:r>
            <a:r>
              <a:rPr lang="ru-RU" sz="12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  <a:latin typeface="Times New Roman" pitchFamily="18" charset="0"/>
                <a:cs typeface="Times New Roman" pitchFamily="18" charset="0"/>
              </a:rPr>
              <a:t>Братовщина</a:t>
            </a:r>
            <a:r>
              <a:rPr lang="ru-RU" sz="1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  <a:latin typeface="Times New Roman" pitchFamily="18" charset="0"/>
                <a:cs typeface="Times New Roman" pitchFamily="18" charset="0"/>
              </a:rPr>
              <a:t> имени Героя Советского Союза </a:t>
            </a:r>
            <a:r>
              <a:rPr lang="ru-RU" sz="12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  <a:latin typeface="Times New Roman" pitchFamily="18" charset="0"/>
                <a:cs typeface="Times New Roman" pitchFamily="18" charset="0"/>
              </a:rPr>
              <a:t>В.С.Севрина</a:t>
            </a:r>
            <a:r>
              <a:rPr lang="ru-RU" sz="12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Дружинина Н.Д.</a:t>
            </a:r>
            <a:endParaRPr lang="ru-RU" sz="12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64732" y="5877272"/>
            <a:ext cx="564578" cy="24622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10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2016г.</a:t>
            </a:r>
            <a:endParaRPr lang="ru-RU" sz="10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54599023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960437"/>
          </a:xfrm>
        </p:spPr>
        <p:txBody>
          <a:bodyPr anchor="b"/>
          <a:lstStyle/>
          <a:p>
            <a:pPr eaLnBrk="1" hangingPunct="1"/>
            <a:r>
              <a:rPr lang="ru-RU" sz="4000" b="1" dirty="0" smtClean="0"/>
              <a:t>Задачи: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95536" y="1340768"/>
            <a:ext cx="8229600" cy="4525963"/>
          </a:xfrm>
        </p:spPr>
        <p:txBody>
          <a:bodyPr/>
          <a:lstStyle/>
          <a:p>
            <a:pPr eaLnBrk="1" hangingPunct="1"/>
            <a:r>
              <a:rPr lang="en-US" dirty="0" smtClean="0"/>
              <a:t> </a:t>
            </a:r>
            <a:r>
              <a:rPr lang="ru-RU" dirty="0" smtClean="0"/>
              <a:t>помочь личности осознать происходящие в </a:t>
            </a:r>
            <a:r>
              <a:rPr lang="en-US" dirty="0" smtClean="0"/>
              <a:t>  </a:t>
            </a:r>
            <a:r>
              <a:rPr lang="ru-RU" dirty="0" smtClean="0"/>
              <a:t>ее психике процессы развития; </a:t>
            </a:r>
          </a:p>
          <a:p>
            <a:pPr eaLnBrk="1" hangingPunct="1"/>
            <a:r>
              <a:rPr lang="ru-RU" dirty="0" smtClean="0"/>
              <a:t>вызвать их мотивацию;</a:t>
            </a:r>
          </a:p>
          <a:p>
            <a:pPr eaLnBrk="1" hangingPunct="1"/>
            <a:r>
              <a:rPr lang="ru-RU" dirty="0" smtClean="0"/>
              <a:t>научить ребенка осознанно управлять ими, ставить цели своего</a:t>
            </a:r>
            <a:endParaRPr lang="en-US" dirty="0" smtClean="0"/>
          </a:p>
          <a:p>
            <a:pPr eaLnBrk="1" hangingPunct="1">
              <a:buNone/>
            </a:pPr>
            <a:r>
              <a:rPr lang="en-US" dirty="0" smtClean="0"/>
              <a:t>   </a:t>
            </a:r>
            <a:r>
              <a:rPr lang="ru-RU" dirty="0" smtClean="0"/>
              <a:t> развития.</a:t>
            </a:r>
          </a:p>
        </p:txBody>
      </p:sp>
      <p:pic>
        <p:nvPicPr>
          <p:cNvPr id="2764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7984" y="3645024"/>
            <a:ext cx="3647872" cy="27359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 spd="slow"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  <p:bldP spid="9219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http://www.proza.ru/pics/2015/06/26/17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204864"/>
            <a:ext cx="2773039" cy="2880000"/>
          </a:xfrm>
          <a:prstGeom prst="rect">
            <a:avLst/>
          </a:prstGeom>
          <a:noFill/>
        </p:spPr>
      </p:pic>
      <p:sp>
        <p:nvSpPr>
          <p:cNvPr id="1229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260350"/>
            <a:ext cx="8229600" cy="887413"/>
          </a:xfrm>
        </p:spPr>
        <p:txBody>
          <a:bodyPr anchor="b"/>
          <a:lstStyle/>
          <a:p>
            <a:pPr eaLnBrk="1" hangingPunct="1"/>
            <a:r>
              <a:rPr lang="ru-RU" sz="3200" b="1" smtClean="0"/>
              <a:t>Роль учителя в ТКМ</a:t>
            </a:r>
            <a:r>
              <a:rPr lang="ru-RU" sz="4800" smtClean="0"/>
              <a:t>: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987824" y="1340768"/>
            <a:ext cx="5817840" cy="4525963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</a:pPr>
            <a:endParaRPr lang="ru-RU" sz="2400" dirty="0" smtClean="0"/>
          </a:p>
          <a:p>
            <a:pPr eaLnBrk="1" hangingPunct="1">
              <a:lnSpc>
                <a:spcPct val="90000"/>
              </a:lnSpc>
            </a:pPr>
            <a:r>
              <a:rPr lang="ru-RU" sz="2400" dirty="0" smtClean="0"/>
              <a:t> направляет усилия учеников в определенное русло</a:t>
            </a:r>
          </a:p>
          <a:p>
            <a:pPr eaLnBrk="1" hangingPunct="1">
              <a:lnSpc>
                <a:spcPct val="90000"/>
              </a:lnSpc>
            </a:pPr>
            <a:endParaRPr lang="ru-RU" sz="2400" dirty="0" smtClean="0"/>
          </a:p>
          <a:p>
            <a:pPr eaLnBrk="1" hangingPunct="1">
              <a:lnSpc>
                <a:spcPct val="90000"/>
              </a:lnSpc>
            </a:pPr>
            <a:r>
              <a:rPr lang="ru-RU" sz="2400" dirty="0" smtClean="0"/>
              <a:t>сталкивает различные суждения</a:t>
            </a:r>
          </a:p>
          <a:p>
            <a:pPr eaLnBrk="1" hangingPunct="1">
              <a:lnSpc>
                <a:spcPct val="90000"/>
              </a:lnSpc>
            </a:pPr>
            <a:endParaRPr lang="ru-RU" sz="2400" dirty="0" smtClean="0"/>
          </a:p>
          <a:p>
            <a:pPr eaLnBrk="1" hangingPunct="1">
              <a:lnSpc>
                <a:spcPct val="90000"/>
              </a:lnSpc>
            </a:pPr>
            <a:r>
              <a:rPr lang="ru-RU" sz="2400" dirty="0" smtClean="0"/>
              <a:t>создает условия, побуждающие к принятию самостоятельных решений</a:t>
            </a:r>
          </a:p>
          <a:p>
            <a:pPr eaLnBrk="1" hangingPunct="1">
              <a:lnSpc>
                <a:spcPct val="90000"/>
              </a:lnSpc>
            </a:pPr>
            <a:endParaRPr lang="ru-RU" sz="2400" dirty="0" smtClean="0"/>
          </a:p>
          <a:p>
            <a:pPr eaLnBrk="1" hangingPunct="1">
              <a:lnSpc>
                <a:spcPct val="90000"/>
              </a:lnSpc>
            </a:pPr>
            <a:r>
              <a:rPr lang="ru-RU" sz="2400" dirty="0" smtClean="0"/>
              <a:t>дает учащимся возможность самостоятельно делать выводы</a:t>
            </a:r>
          </a:p>
          <a:p>
            <a:pPr eaLnBrk="1" hangingPunct="1">
              <a:lnSpc>
                <a:spcPct val="90000"/>
              </a:lnSpc>
            </a:pPr>
            <a:endParaRPr lang="ru-RU" sz="2400" dirty="0" smtClean="0"/>
          </a:p>
          <a:p>
            <a:pPr eaLnBrk="1" hangingPunct="1">
              <a:lnSpc>
                <a:spcPct val="90000"/>
              </a:lnSpc>
            </a:pPr>
            <a:r>
              <a:rPr lang="ru-RU" sz="2400" dirty="0" smtClean="0"/>
              <a:t>подготавливает новые познавательные ситуации внутри уже существующих</a:t>
            </a:r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2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2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2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2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229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12291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547664" y="620688"/>
            <a:ext cx="7293496" cy="854968"/>
          </a:xfrm>
        </p:spPr>
        <p:txBody>
          <a:bodyPr anchor="b">
            <a:normAutofit/>
          </a:bodyPr>
          <a:lstStyle/>
          <a:p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Трёхфазная структура урока</a:t>
            </a:r>
          </a:p>
        </p:txBody>
      </p:sp>
      <p:graphicFrame>
        <p:nvGraphicFramePr>
          <p:cNvPr id="2" name="Схема 1"/>
          <p:cNvGraphicFramePr/>
          <p:nvPr/>
        </p:nvGraphicFramePr>
        <p:xfrm>
          <a:off x="899592" y="1268760"/>
          <a:ext cx="7704856" cy="45365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539552" y="908720"/>
            <a:ext cx="8385175" cy="990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Три этапа ТРКМ:</a:t>
            </a:r>
          </a:p>
        </p:txBody>
      </p:sp>
      <p:sp>
        <p:nvSpPr>
          <p:cNvPr id="3" name="Rectangle 3"/>
          <p:cNvSpPr txBox="1">
            <a:spLocks noRot="1" noChangeArrowheads="1"/>
          </p:cNvSpPr>
          <p:nvPr/>
        </p:nvSpPr>
        <p:spPr>
          <a:xfrm>
            <a:off x="755576" y="1916832"/>
            <a:ext cx="8686800" cy="41910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I фаза.</a:t>
            </a:r>
            <a:r>
              <a:rPr kumimoji="0" lang="ru-RU" alt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 </a:t>
            </a:r>
            <a:r>
              <a:rPr kumimoji="0" lang="ru-RU" alt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(5 минут) </a:t>
            </a:r>
            <a:r>
              <a:rPr kumimoji="0" lang="ru-RU" altLang="ru-RU" sz="3200" b="1" i="0" strike="noStrike" kern="120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Вызов</a:t>
            </a:r>
            <a:r>
              <a:rPr kumimoji="0" lang="ru-RU" altLang="ru-RU" sz="3200" b="0" i="0" strike="noStrike" kern="120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alt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(пробуждение имеющихся знаний интереса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alt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к получению новой информации)	</a:t>
            </a:r>
            <a:endParaRPr kumimoji="0" lang="ru-RU" altLang="ru-RU" sz="32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II фаза.</a:t>
            </a:r>
            <a:r>
              <a:rPr kumimoji="0" lang="ru-RU" alt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ru-RU" alt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(25 минут) </a:t>
            </a:r>
            <a:r>
              <a:rPr kumimoji="0" lang="ru-RU" altLang="ru-RU" sz="3200" b="1" i="0" strike="noStrike" kern="120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Осмысление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altLang="ru-RU" sz="3200" b="1" i="0" strike="noStrike" kern="120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содержания</a:t>
            </a:r>
            <a:r>
              <a:rPr kumimoji="0" lang="ru-RU" altLang="ru-RU" sz="3200" b="0" i="0" strike="noStrike" kern="120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ru-RU" alt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(получение новой информации)	</a:t>
            </a:r>
            <a:endParaRPr kumimoji="0" lang="ru-RU" altLang="ru-RU" sz="32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alt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III фаза.</a:t>
            </a:r>
            <a:r>
              <a:rPr kumimoji="0" lang="ru-RU" alt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ru-RU" alt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(10 минут) </a:t>
            </a:r>
            <a:r>
              <a:rPr kumimoji="0" lang="ru-RU" altLang="ru-RU" sz="3200" b="1" i="0" strike="noStrike" kern="120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Рефлексия</a:t>
            </a:r>
            <a:r>
              <a:rPr kumimoji="0" lang="ru-RU" altLang="ru-RU" sz="3200" b="0" i="0" strike="noStrike" kern="120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ru-RU" alt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(осмысление, рождение нового знания)</a:t>
            </a: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8"/>
          <p:cNvSpPr txBox="1">
            <a:spLocks noRot="1" noChangeArrowheads="1"/>
          </p:cNvSpPr>
          <p:nvPr/>
        </p:nvSpPr>
        <p:spPr>
          <a:xfrm>
            <a:off x="251520" y="980729"/>
            <a:ext cx="8385175" cy="72008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I</a:t>
            </a: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. Фаза вызова. </a:t>
            </a:r>
          </a:p>
        </p:txBody>
      </p:sp>
      <p:sp>
        <p:nvSpPr>
          <p:cNvPr id="3" name="Rectangle 33"/>
          <p:cNvSpPr>
            <a:spLocks noChangeArrowheads="1"/>
          </p:cNvSpPr>
          <p:nvPr/>
        </p:nvSpPr>
        <p:spPr bwMode="auto">
          <a:xfrm>
            <a:off x="1187624" y="1916832"/>
            <a:ext cx="7749480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spAutoFit/>
          </a:bodyPr>
          <a:lstStyle>
            <a:lvl1pPr indent="2286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ru-RU" sz="3200" dirty="0"/>
              <a:t>Задачи </a:t>
            </a:r>
            <a:r>
              <a:rPr lang="ru-RU" altLang="ru-RU" sz="3200" dirty="0" smtClean="0"/>
              <a:t>: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ru-RU" altLang="ru-RU" sz="3200" dirty="0"/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AutoNum type="arabicParenR"/>
            </a:pPr>
            <a:r>
              <a:rPr lang="ru-RU" altLang="ru-RU" sz="3200" dirty="0" smtClean="0"/>
              <a:t>Активизация </a:t>
            </a:r>
            <a:r>
              <a:rPr lang="ru-RU" altLang="ru-RU" sz="3200" dirty="0"/>
              <a:t>познавательной деятельности </a:t>
            </a:r>
            <a:r>
              <a:rPr lang="ru-RU" altLang="ru-RU" sz="3200" dirty="0" smtClean="0"/>
              <a:t>учащихся</a:t>
            </a:r>
            <a:r>
              <a:rPr lang="ru-RU" altLang="ru-RU" sz="3200" i="1" dirty="0" smtClean="0"/>
              <a:t>.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AutoNum type="arabicParenR"/>
            </a:pPr>
            <a:endParaRPr lang="ru-RU" altLang="ru-RU" sz="3200" i="1" dirty="0" smtClean="0"/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AutoNum type="arabicParenR"/>
            </a:pPr>
            <a:r>
              <a:rPr lang="ru-RU" altLang="ru-RU" sz="3200" dirty="0" smtClean="0"/>
              <a:t>Постановка </a:t>
            </a:r>
            <a:r>
              <a:rPr lang="ru-RU" altLang="ru-RU" sz="3200" dirty="0"/>
              <a:t>целей урока.</a:t>
            </a: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323528" y="908720"/>
            <a:ext cx="8820472" cy="1431925"/>
          </a:xfrm>
          <a:prstGeom prst="rect">
            <a:avLst/>
          </a:prstGeo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      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II</a:t>
            </a:r>
            <a:r>
              <a:rPr kumimoji="0" lang="ru-RU" sz="3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.Фаза</a:t>
            </a:r>
            <a:r>
              <a:rPr kumimoji="0" lang="ru-RU" sz="3800" b="1" i="0" u="none" strike="noStrike" kern="1200" cap="none" spc="0" normalizeH="0" noProof="0" dirty="0" smtClean="0">
                <a:ln>
                  <a:noFill/>
                </a:ln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3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осмысления</a:t>
            </a:r>
            <a:r>
              <a:rPr lang="ru-RU" sz="38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kumimoji="0" lang="ru-RU" sz="3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содержания</a:t>
            </a: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. </a:t>
            </a:r>
            <a:b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                  (Смысловая  стадия) </a:t>
            </a:r>
          </a:p>
        </p:txBody>
      </p:sp>
      <p:sp>
        <p:nvSpPr>
          <p:cNvPr id="3" name="Rectangle 3"/>
          <p:cNvSpPr txBox="1">
            <a:spLocks noRot="1" noChangeArrowheads="1"/>
          </p:cNvSpPr>
          <p:nvPr/>
        </p:nvSpPr>
        <p:spPr>
          <a:xfrm>
            <a:off x="838200" y="2362200"/>
            <a:ext cx="8007350" cy="37338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3200" b="0" i="1" u="none" strike="noStrike" kern="120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  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3200" b="0" i="1" u="none" strike="noStrike" kern="120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Главной задачей этой фазы является отслеживание своего понимания при работе с изучаемым материалом. </a:t>
            </a: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467544" y="764704"/>
            <a:ext cx="8385175" cy="14319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III</a:t>
            </a:r>
            <a:r>
              <a:rPr kumimoji="0" lang="ru-RU" sz="4400" b="1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. Фаза  рефлексии. </a:t>
            </a:r>
            <a:endParaRPr kumimoji="0" lang="ru-RU" sz="4400" b="1" u="none" strike="noStrike" kern="120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Rectangle 3"/>
          <p:cNvSpPr txBox="1">
            <a:spLocks noRot="1" noChangeArrowheads="1"/>
          </p:cNvSpPr>
          <p:nvPr/>
        </p:nvSpPr>
        <p:spPr>
          <a:xfrm>
            <a:off x="539552" y="2132856"/>
            <a:ext cx="8007350" cy="41910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rPr>
              <a:t>   В процессе рефлексии та информация, которая была новой, становится присвоенной, превращается в собственное знание. </a:t>
            </a: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95536" y="692696"/>
            <a:ext cx="8385175" cy="83820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Методические приемы </a:t>
            </a:r>
          </a:p>
        </p:txBody>
      </p:sp>
      <p:sp>
        <p:nvSpPr>
          <p:cNvPr id="2253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136650" y="1772816"/>
            <a:ext cx="8007350" cy="4191000"/>
          </a:xfrm>
        </p:spPr>
        <p:txBody>
          <a:bodyPr>
            <a:normAutofit fontScale="92500" lnSpcReduction="20000"/>
          </a:bodyPr>
          <a:lstStyle/>
          <a:p>
            <a:pPr algn="ctr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en-US" sz="2800" b="1" dirty="0" smtClean="0">
                <a:latin typeface="Arial Black" pitchFamily="34" charset="0"/>
              </a:rPr>
              <a:t>I</a:t>
            </a:r>
            <a:r>
              <a:rPr lang="ru-RU" sz="2800" b="1" dirty="0" smtClean="0">
                <a:latin typeface="Arial Black" pitchFamily="34" charset="0"/>
              </a:rPr>
              <a:t>. Стадия вызова</a:t>
            </a:r>
            <a:endParaRPr lang="ru-RU" sz="2800" dirty="0" smtClean="0">
              <a:latin typeface="Arial Black" pitchFamily="34" charset="0"/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 smtClean="0"/>
              <a:t>«Кластер»	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 smtClean="0"/>
              <a:t>«Загадка»	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 smtClean="0"/>
              <a:t>«Мозговой штурм»или «Корзина идей»	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 smtClean="0"/>
              <a:t>«Отсроченная догадка»	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 smtClean="0"/>
              <a:t>«Таблица «толстых» и «тонких» вопросов»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 smtClean="0"/>
              <a:t>«Театрализация»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 smtClean="0"/>
              <a:t>«Да – </a:t>
            </a:r>
            <a:r>
              <a:rPr lang="ru-RU" sz="2800" dirty="0" err="1" smtClean="0"/>
              <a:t>нетка</a:t>
            </a:r>
            <a:r>
              <a:rPr lang="ru-RU" sz="2800" dirty="0" smtClean="0"/>
              <a:t>»	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 smtClean="0"/>
              <a:t>«Интеллектуальная разминка (опрос) или тест»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 smtClean="0"/>
              <a:t>«Дискуссия»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 smtClean="0"/>
              <a:t>«Перепутанные логические цепочки»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800" dirty="0" smtClean="0"/>
              <a:t>«Проблемный вопрос»</a:t>
            </a:r>
          </a:p>
        </p:txBody>
      </p:sp>
    </p:spTree>
    <p:extLst>
      <p:ext uri="{BB962C8B-B14F-4D97-AF65-F5344CB8AC3E}">
        <p14:creationId xmlns:p14="http://schemas.microsoft.com/office/powerpoint/2010/main" xmlns="" val="381691004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539552" y="620688"/>
            <a:ext cx="8229600" cy="1143000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</a:t>
            </a:r>
            <a: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Стадия осмысления</a:t>
            </a:r>
            <a:br>
              <a:rPr lang="ru-RU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291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403648" y="1772816"/>
            <a:ext cx="8007350" cy="4191000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80000"/>
              </a:lnSpc>
            </a:pPr>
            <a:r>
              <a:rPr lang="ru-RU" altLang="ru-RU" sz="2800" dirty="0" smtClean="0">
                <a:effectLst/>
              </a:rPr>
              <a:t>«Зигзаг»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800" dirty="0" smtClean="0">
                <a:effectLst/>
              </a:rPr>
              <a:t>«</a:t>
            </a:r>
            <a:r>
              <a:rPr lang="ru-RU" altLang="ru-RU" sz="2800" dirty="0" err="1" smtClean="0">
                <a:effectLst/>
              </a:rPr>
              <a:t>Инсерт</a:t>
            </a:r>
            <a:r>
              <a:rPr lang="ru-RU" altLang="ru-RU" sz="2800" dirty="0" smtClean="0">
                <a:effectLst/>
              </a:rPr>
              <a:t> или «Чтение с пометами»	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800" dirty="0" smtClean="0">
                <a:effectLst/>
              </a:rPr>
              <a:t>«Дерево предсказаний»	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800" dirty="0" smtClean="0">
                <a:effectLst/>
              </a:rPr>
              <a:t>«Круги по воде»	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800" dirty="0" smtClean="0">
                <a:effectLst/>
              </a:rPr>
              <a:t>«Чтение с остановками»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800" dirty="0" smtClean="0">
                <a:effectLst/>
              </a:rPr>
              <a:t>«Таблица «толстых» и «тонких» вопросов»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800" dirty="0" smtClean="0">
                <a:effectLst/>
              </a:rPr>
              <a:t>Метод «</a:t>
            </a:r>
            <a:r>
              <a:rPr lang="ru-RU" altLang="ru-RU" sz="2800" dirty="0" err="1" smtClean="0">
                <a:effectLst/>
              </a:rPr>
              <a:t>Думательных</a:t>
            </a:r>
            <a:r>
              <a:rPr lang="ru-RU" altLang="ru-RU" sz="2800" dirty="0" smtClean="0">
                <a:effectLst/>
              </a:rPr>
              <a:t> шляп»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800" dirty="0" smtClean="0">
                <a:effectLst/>
              </a:rPr>
              <a:t>«Кластер»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800" dirty="0" smtClean="0">
                <a:effectLst/>
              </a:rPr>
              <a:t>«</a:t>
            </a:r>
            <a:r>
              <a:rPr lang="ru-RU" altLang="ru-RU" sz="2800" dirty="0" err="1" smtClean="0">
                <a:effectLst/>
              </a:rPr>
              <a:t>Двухчастный</a:t>
            </a:r>
            <a:r>
              <a:rPr lang="ru-RU" altLang="ru-RU" sz="2800" dirty="0" smtClean="0">
                <a:effectLst/>
              </a:rPr>
              <a:t> дневник»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800" dirty="0" smtClean="0">
                <a:effectLst/>
              </a:rPr>
              <a:t>«Бортовой журнал»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800" dirty="0" smtClean="0">
                <a:effectLst/>
              </a:rPr>
              <a:t>«Ромашка </a:t>
            </a:r>
            <a:r>
              <a:rPr lang="ru-RU" altLang="ru-RU" sz="2800" dirty="0" err="1" smtClean="0">
                <a:effectLst/>
              </a:rPr>
              <a:t>Блума</a:t>
            </a:r>
            <a:r>
              <a:rPr lang="ru-RU" altLang="ru-RU" sz="2800" dirty="0" smtClean="0">
                <a:effectLst/>
              </a:rPr>
              <a:t>»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800" dirty="0" smtClean="0">
                <a:effectLst/>
              </a:rPr>
              <a:t>«</a:t>
            </a:r>
            <a:r>
              <a:rPr lang="ru-RU" altLang="ru-RU" sz="2800" dirty="0" err="1" smtClean="0">
                <a:effectLst/>
              </a:rPr>
              <a:t>Фишбоун</a:t>
            </a:r>
            <a:r>
              <a:rPr lang="ru-RU" altLang="ru-RU" sz="2800" dirty="0" smtClean="0">
                <a:effectLst/>
              </a:rPr>
              <a:t>» (рыбный скелет)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2800" dirty="0" smtClean="0">
                <a:effectLst/>
              </a:rPr>
              <a:t>«</a:t>
            </a:r>
            <a:r>
              <a:rPr lang="ru-RU" altLang="ru-RU" sz="2800" dirty="0" err="1" smtClean="0">
                <a:effectLst/>
              </a:rPr>
              <a:t>Взаимоопрос</a:t>
            </a:r>
            <a:r>
              <a:rPr lang="ru-RU" altLang="ru-RU" sz="2800" dirty="0" smtClean="0">
                <a:effectLst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xmlns="" val="305581490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3"/>
          <p:cNvSpPr>
            <a:spLocks noGrp="1" noRot="1" noChangeArrowheads="1"/>
          </p:cNvSpPr>
          <p:nvPr>
            <p:ph idx="1"/>
          </p:nvPr>
        </p:nvSpPr>
        <p:spPr>
          <a:xfrm>
            <a:off x="1136650" y="1484784"/>
            <a:ext cx="8007350" cy="41910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en-US" sz="2800" b="1" dirty="0" smtClean="0">
                <a:latin typeface="Arial Black" pitchFamily="34" charset="0"/>
              </a:rPr>
              <a:t>III</a:t>
            </a:r>
            <a:r>
              <a:rPr lang="ru-RU" sz="2800" b="1" dirty="0" smtClean="0">
                <a:latin typeface="Arial Black" pitchFamily="34" charset="0"/>
              </a:rPr>
              <a:t>. Стадия рефлексии</a:t>
            </a:r>
            <a:endParaRPr lang="ru-RU" sz="2800" dirty="0" smtClean="0">
              <a:latin typeface="Arial Black" pitchFamily="34" charset="0"/>
            </a:endParaRPr>
          </a:p>
          <a:p>
            <a:pPr eaLnBrk="1" hangingPunct="1">
              <a:defRPr/>
            </a:pPr>
            <a:r>
              <a:rPr lang="ru-RU" sz="2800" dirty="0" smtClean="0">
                <a:effectLst/>
              </a:rPr>
              <a:t>«</a:t>
            </a:r>
            <a:r>
              <a:rPr lang="ru-RU" sz="2800" dirty="0" err="1" smtClean="0">
                <a:effectLst/>
              </a:rPr>
              <a:t>Синквейн</a:t>
            </a:r>
            <a:r>
              <a:rPr lang="ru-RU" sz="2800" dirty="0" smtClean="0">
                <a:effectLst/>
              </a:rPr>
              <a:t>»</a:t>
            </a:r>
          </a:p>
          <a:p>
            <a:pPr eaLnBrk="1" hangingPunct="1">
              <a:defRPr/>
            </a:pPr>
            <a:r>
              <a:rPr lang="ru-RU" sz="2800" dirty="0" smtClean="0">
                <a:effectLst/>
              </a:rPr>
              <a:t>«Письмо к учителю»</a:t>
            </a:r>
          </a:p>
          <a:p>
            <a:pPr eaLnBrk="1" hangingPunct="1">
              <a:defRPr/>
            </a:pPr>
            <a:r>
              <a:rPr lang="ru-RU" sz="2800" dirty="0" smtClean="0">
                <a:effectLst/>
              </a:rPr>
              <a:t>«Пятиминутное эссе»</a:t>
            </a:r>
          </a:p>
          <a:p>
            <a:pPr eaLnBrk="1" hangingPunct="1">
              <a:defRPr/>
            </a:pPr>
            <a:r>
              <a:rPr lang="ru-RU" sz="2800" dirty="0" smtClean="0">
                <a:effectLst/>
              </a:rPr>
              <a:t>«Таблица «толстых» и «тонких» вопросов»</a:t>
            </a:r>
          </a:p>
        </p:txBody>
      </p:sp>
    </p:spTree>
    <p:extLst>
      <p:ext uri="{BB962C8B-B14F-4D97-AF65-F5344CB8AC3E}">
        <p14:creationId xmlns:p14="http://schemas.microsoft.com/office/powerpoint/2010/main" xmlns="" val="3905346525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1680" y="692696"/>
            <a:ext cx="64087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Как повысить мотивацию к обучению у современных школьников?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691680" y="1863408"/>
            <a:ext cx="64087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Как вовлечь учеников в образовательный процесс? 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91680" y="2996952"/>
            <a:ext cx="46440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Как научить учиться? 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63688" y="3645024"/>
            <a:ext cx="61206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И можно ли научиться мыслить более эффективно?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02" name="Picture 2" descr="http://bee.ua/wp-content/uploads/2015/09/prednaznacheni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4581128"/>
            <a:ext cx="5128904" cy="18002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58825" y="1124744"/>
            <a:ext cx="8385175" cy="441325"/>
          </a:xfrm>
        </p:spPr>
        <p:txBody>
          <a:bodyPr anchor="b">
            <a:noAutofit/>
          </a:bodyPr>
          <a:lstStyle/>
          <a:p>
            <a:pPr algn="ctr" eaLnBrk="1" hangingPunct="1">
              <a:defRPr/>
            </a:pPr>
            <a:r>
              <a:rPr lang="ru-RU" sz="48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«Кластер»</a:t>
            </a:r>
          </a:p>
        </p:txBody>
      </p:sp>
      <p:sp>
        <p:nvSpPr>
          <p:cNvPr id="363547" name="Oval 27"/>
          <p:cNvSpPr>
            <a:spLocks noChangeArrowheads="1"/>
          </p:cNvSpPr>
          <p:nvPr/>
        </p:nvSpPr>
        <p:spPr bwMode="auto">
          <a:xfrm>
            <a:off x="3100388" y="3624263"/>
            <a:ext cx="3525837" cy="112077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20000"/>
              </a:spcBef>
              <a:spcAft>
                <a:spcPct val="0"/>
              </a:spcAft>
              <a:defRPr/>
            </a:pPr>
            <a:endParaRPr lang="ru-RU" sz="2400">
              <a:solidFill>
                <a:srgbClr val="FFFFFF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imes New Roman" pitchFamily="18" charset="0"/>
            </a:endParaRPr>
          </a:p>
        </p:txBody>
      </p:sp>
      <p:grpSp>
        <p:nvGrpSpPr>
          <p:cNvPr id="2" name="Group 28"/>
          <p:cNvGrpSpPr>
            <a:grpSpLocks/>
          </p:cNvGrpSpPr>
          <p:nvPr/>
        </p:nvGrpSpPr>
        <p:grpSpPr bwMode="auto">
          <a:xfrm>
            <a:off x="1901825" y="4684713"/>
            <a:ext cx="2195513" cy="1766887"/>
            <a:chOff x="884" y="2341"/>
            <a:chExt cx="1497" cy="1360"/>
          </a:xfrm>
        </p:grpSpPr>
        <p:grpSp>
          <p:nvGrpSpPr>
            <p:cNvPr id="22551" name="Group 29"/>
            <p:cNvGrpSpPr>
              <a:grpSpLocks/>
            </p:cNvGrpSpPr>
            <p:nvPr/>
          </p:nvGrpSpPr>
          <p:grpSpPr bwMode="auto">
            <a:xfrm flipV="1">
              <a:off x="884" y="2976"/>
              <a:ext cx="1179" cy="725"/>
              <a:chOff x="612" y="346"/>
              <a:chExt cx="1179" cy="725"/>
            </a:xfrm>
          </p:grpSpPr>
          <p:sp>
            <p:nvSpPr>
              <p:cNvPr id="363550" name="Oval 30"/>
              <p:cNvSpPr>
                <a:spLocks noChangeArrowheads="1"/>
              </p:cNvSpPr>
              <p:nvPr/>
            </p:nvSpPr>
            <p:spPr bwMode="auto">
              <a:xfrm>
                <a:off x="612" y="661"/>
                <a:ext cx="1179" cy="407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rot="10800000" wrap="none" anchor="ctr"/>
              <a:lstStyle/>
              <a:p>
                <a:pPr algn="ctr" fontAlgn="base">
                  <a:spcBef>
                    <a:spcPct val="20000"/>
                  </a:spcBef>
                  <a:spcAft>
                    <a:spcPct val="0"/>
                  </a:spcAft>
                  <a:defRPr/>
                </a:pPr>
                <a:endParaRPr lang="ru-RU" sz="2400">
                  <a:solidFill>
                    <a:srgbClr val="FFFFFF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endParaRPr>
              </a:p>
            </p:txBody>
          </p:sp>
          <p:sp>
            <p:nvSpPr>
              <p:cNvPr id="363551" name="Line 31"/>
              <p:cNvSpPr>
                <a:spLocks noChangeShapeType="1"/>
              </p:cNvSpPr>
              <p:nvPr/>
            </p:nvSpPr>
            <p:spPr bwMode="auto">
              <a:xfrm>
                <a:off x="748" y="346"/>
                <a:ext cx="454" cy="31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20000"/>
                  </a:spcBef>
                  <a:spcAft>
                    <a:spcPct val="0"/>
                  </a:spcAft>
                  <a:defRPr/>
                </a:pPr>
                <a:endParaRPr lang="ru-RU" sz="24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endParaRPr>
              </a:p>
            </p:txBody>
          </p:sp>
          <p:sp>
            <p:nvSpPr>
              <p:cNvPr id="363552" name="Line 32"/>
              <p:cNvSpPr>
                <a:spLocks noChangeShapeType="1"/>
              </p:cNvSpPr>
              <p:nvPr/>
            </p:nvSpPr>
            <p:spPr bwMode="auto">
              <a:xfrm flipV="1">
                <a:off x="1202" y="436"/>
                <a:ext cx="227" cy="22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20000"/>
                  </a:spcBef>
                  <a:spcAft>
                    <a:spcPct val="0"/>
                  </a:spcAft>
                  <a:defRPr/>
                </a:pPr>
                <a:endParaRPr lang="ru-RU" sz="24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endParaRPr>
              </a:p>
            </p:txBody>
          </p:sp>
        </p:grpSp>
        <p:sp>
          <p:nvSpPr>
            <p:cNvPr id="363553" name="Line 33"/>
            <p:cNvSpPr>
              <a:spLocks noChangeShapeType="1"/>
            </p:cNvSpPr>
            <p:nvPr/>
          </p:nvSpPr>
          <p:spPr bwMode="auto">
            <a:xfrm flipV="1">
              <a:off x="1474" y="2341"/>
              <a:ext cx="907" cy="63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base">
                <a:spcBef>
                  <a:spcPct val="20000"/>
                </a:spcBef>
                <a:spcAft>
                  <a:spcPct val="0"/>
                </a:spcAft>
                <a:defRPr/>
              </a:pPr>
              <a:endParaRPr lang="ru-RU" sz="24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endParaRPr>
            </a:p>
          </p:txBody>
        </p:sp>
      </p:grpSp>
      <p:grpSp>
        <p:nvGrpSpPr>
          <p:cNvPr id="4" name="Group 34"/>
          <p:cNvGrpSpPr>
            <a:grpSpLocks/>
          </p:cNvGrpSpPr>
          <p:nvPr/>
        </p:nvGrpSpPr>
        <p:grpSpPr bwMode="auto">
          <a:xfrm flipH="1">
            <a:off x="5761038" y="4686300"/>
            <a:ext cx="2195512" cy="1766888"/>
            <a:chOff x="884" y="2341"/>
            <a:chExt cx="1497" cy="1360"/>
          </a:xfrm>
        </p:grpSpPr>
        <p:grpSp>
          <p:nvGrpSpPr>
            <p:cNvPr id="22546" name="Group 35"/>
            <p:cNvGrpSpPr>
              <a:grpSpLocks/>
            </p:cNvGrpSpPr>
            <p:nvPr/>
          </p:nvGrpSpPr>
          <p:grpSpPr bwMode="auto">
            <a:xfrm flipV="1">
              <a:off x="884" y="2976"/>
              <a:ext cx="1179" cy="725"/>
              <a:chOff x="612" y="346"/>
              <a:chExt cx="1179" cy="725"/>
            </a:xfrm>
          </p:grpSpPr>
          <p:sp>
            <p:nvSpPr>
              <p:cNvPr id="363556" name="Oval 36"/>
              <p:cNvSpPr>
                <a:spLocks noChangeArrowheads="1"/>
              </p:cNvSpPr>
              <p:nvPr/>
            </p:nvSpPr>
            <p:spPr bwMode="auto">
              <a:xfrm>
                <a:off x="612" y="661"/>
                <a:ext cx="1179" cy="407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rot="10800000" wrap="none" anchor="ctr"/>
              <a:lstStyle/>
              <a:p>
                <a:pPr algn="ctr" fontAlgn="base">
                  <a:spcBef>
                    <a:spcPct val="20000"/>
                  </a:spcBef>
                  <a:spcAft>
                    <a:spcPct val="0"/>
                  </a:spcAft>
                  <a:defRPr/>
                </a:pPr>
                <a:endParaRPr lang="ru-RU" sz="2400">
                  <a:solidFill>
                    <a:srgbClr val="FFFFFF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endParaRPr>
              </a:p>
            </p:txBody>
          </p:sp>
          <p:sp>
            <p:nvSpPr>
              <p:cNvPr id="363557" name="Line 37"/>
              <p:cNvSpPr>
                <a:spLocks noChangeShapeType="1"/>
              </p:cNvSpPr>
              <p:nvPr/>
            </p:nvSpPr>
            <p:spPr bwMode="auto">
              <a:xfrm>
                <a:off x="748" y="346"/>
                <a:ext cx="454" cy="31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20000"/>
                  </a:spcBef>
                  <a:spcAft>
                    <a:spcPct val="0"/>
                  </a:spcAft>
                  <a:defRPr/>
                </a:pPr>
                <a:endParaRPr lang="ru-RU" sz="24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endParaRPr>
              </a:p>
            </p:txBody>
          </p:sp>
          <p:sp>
            <p:nvSpPr>
              <p:cNvPr id="363558" name="Line 38"/>
              <p:cNvSpPr>
                <a:spLocks noChangeShapeType="1"/>
              </p:cNvSpPr>
              <p:nvPr/>
            </p:nvSpPr>
            <p:spPr bwMode="auto">
              <a:xfrm flipV="1">
                <a:off x="1202" y="436"/>
                <a:ext cx="227" cy="22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20000"/>
                  </a:spcBef>
                  <a:spcAft>
                    <a:spcPct val="0"/>
                  </a:spcAft>
                  <a:defRPr/>
                </a:pPr>
                <a:endParaRPr lang="ru-RU" sz="24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endParaRPr>
              </a:p>
            </p:txBody>
          </p:sp>
        </p:grpSp>
        <p:sp>
          <p:nvSpPr>
            <p:cNvPr id="363559" name="Line 39"/>
            <p:cNvSpPr>
              <a:spLocks noChangeShapeType="1"/>
            </p:cNvSpPr>
            <p:nvPr/>
          </p:nvSpPr>
          <p:spPr bwMode="auto">
            <a:xfrm flipV="1">
              <a:off x="1474" y="2341"/>
              <a:ext cx="907" cy="63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base">
                <a:spcBef>
                  <a:spcPct val="20000"/>
                </a:spcBef>
                <a:spcAft>
                  <a:spcPct val="0"/>
                </a:spcAft>
                <a:defRPr/>
              </a:pPr>
              <a:endParaRPr lang="ru-RU" sz="24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endParaRPr>
            </a:p>
          </p:txBody>
        </p:sp>
      </p:grpSp>
      <p:grpSp>
        <p:nvGrpSpPr>
          <p:cNvPr id="6" name="Group 40"/>
          <p:cNvGrpSpPr>
            <a:grpSpLocks/>
          </p:cNvGrpSpPr>
          <p:nvPr/>
        </p:nvGrpSpPr>
        <p:grpSpPr bwMode="auto">
          <a:xfrm flipV="1">
            <a:off x="1835150" y="1916113"/>
            <a:ext cx="2195513" cy="1766887"/>
            <a:chOff x="884" y="2341"/>
            <a:chExt cx="1497" cy="1360"/>
          </a:xfrm>
        </p:grpSpPr>
        <p:grpSp>
          <p:nvGrpSpPr>
            <p:cNvPr id="22541" name="Group 41"/>
            <p:cNvGrpSpPr>
              <a:grpSpLocks/>
            </p:cNvGrpSpPr>
            <p:nvPr/>
          </p:nvGrpSpPr>
          <p:grpSpPr bwMode="auto">
            <a:xfrm flipV="1">
              <a:off x="884" y="2976"/>
              <a:ext cx="1179" cy="725"/>
              <a:chOff x="612" y="346"/>
              <a:chExt cx="1179" cy="725"/>
            </a:xfrm>
          </p:grpSpPr>
          <p:sp>
            <p:nvSpPr>
              <p:cNvPr id="363562" name="Oval 42"/>
              <p:cNvSpPr>
                <a:spLocks noChangeArrowheads="1"/>
              </p:cNvSpPr>
              <p:nvPr/>
            </p:nvSpPr>
            <p:spPr bwMode="auto">
              <a:xfrm>
                <a:off x="612" y="661"/>
                <a:ext cx="1179" cy="407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20000"/>
                  </a:spcBef>
                  <a:spcAft>
                    <a:spcPct val="0"/>
                  </a:spcAft>
                  <a:defRPr/>
                </a:pPr>
                <a:endParaRPr lang="ru-RU" sz="2400">
                  <a:solidFill>
                    <a:srgbClr val="FFFFFF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endParaRPr>
              </a:p>
            </p:txBody>
          </p:sp>
          <p:sp>
            <p:nvSpPr>
              <p:cNvPr id="363563" name="Line 43"/>
              <p:cNvSpPr>
                <a:spLocks noChangeShapeType="1"/>
              </p:cNvSpPr>
              <p:nvPr/>
            </p:nvSpPr>
            <p:spPr bwMode="auto">
              <a:xfrm>
                <a:off x="748" y="346"/>
                <a:ext cx="454" cy="31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20000"/>
                  </a:spcBef>
                  <a:spcAft>
                    <a:spcPct val="0"/>
                  </a:spcAft>
                  <a:defRPr/>
                </a:pPr>
                <a:endParaRPr lang="ru-RU" sz="24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endParaRPr>
              </a:p>
            </p:txBody>
          </p:sp>
          <p:sp>
            <p:nvSpPr>
              <p:cNvPr id="363564" name="Line 44"/>
              <p:cNvSpPr>
                <a:spLocks noChangeShapeType="1"/>
              </p:cNvSpPr>
              <p:nvPr/>
            </p:nvSpPr>
            <p:spPr bwMode="auto">
              <a:xfrm flipV="1">
                <a:off x="1202" y="436"/>
                <a:ext cx="227" cy="22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20000"/>
                  </a:spcBef>
                  <a:spcAft>
                    <a:spcPct val="0"/>
                  </a:spcAft>
                  <a:defRPr/>
                </a:pPr>
                <a:endParaRPr lang="ru-RU" sz="24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endParaRPr>
              </a:p>
            </p:txBody>
          </p:sp>
        </p:grpSp>
        <p:sp>
          <p:nvSpPr>
            <p:cNvPr id="363565" name="Line 45"/>
            <p:cNvSpPr>
              <a:spLocks noChangeShapeType="1"/>
            </p:cNvSpPr>
            <p:nvPr/>
          </p:nvSpPr>
          <p:spPr bwMode="auto">
            <a:xfrm flipV="1">
              <a:off x="1474" y="2341"/>
              <a:ext cx="907" cy="63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base">
                <a:spcBef>
                  <a:spcPct val="20000"/>
                </a:spcBef>
                <a:spcAft>
                  <a:spcPct val="0"/>
                </a:spcAft>
                <a:defRPr/>
              </a:pPr>
              <a:endParaRPr lang="ru-RU" sz="24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endParaRPr>
            </a:p>
          </p:txBody>
        </p:sp>
      </p:grpSp>
      <p:grpSp>
        <p:nvGrpSpPr>
          <p:cNvPr id="8" name="Group 46"/>
          <p:cNvGrpSpPr>
            <a:grpSpLocks/>
          </p:cNvGrpSpPr>
          <p:nvPr/>
        </p:nvGrpSpPr>
        <p:grpSpPr bwMode="auto">
          <a:xfrm flipH="1" flipV="1">
            <a:off x="5694363" y="1917700"/>
            <a:ext cx="2195512" cy="1766888"/>
            <a:chOff x="884" y="2341"/>
            <a:chExt cx="1497" cy="1360"/>
          </a:xfrm>
        </p:grpSpPr>
        <p:grpSp>
          <p:nvGrpSpPr>
            <p:cNvPr id="22536" name="Group 47"/>
            <p:cNvGrpSpPr>
              <a:grpSpLocks/>
            </p:cNvGrpSpPr>
            <p:nvPr/>
          </p:nvGrpSpPr>
          <p:grpSpPr bwMode="auto">
            <a:xfrm flipV="1">
              <a:off x="884" y="2976"/>
              <a:ext cx="1179" cy="725"/>
              <a:chOff x="612" y="346"/>
              <a:chExt cx="1179" cy="725"/>
            </a:xfrm>
          </p:grpSpPr>
          <p:sp>
            <p:nvSpPr>
              <p:cNvPr id="363568" name="Oval 48"/>
              <p:cNvSpPr>
                <a:spLocks noChangeArrowheads="1"/>
              </p:cNvSpPr>
              <p:nvPr/>
            </p:nvSpPr>
            <p:spPr bwMode="auto">
              <a:xfrm>
                <a:off x="612" y="661"/>
                <a:ext cx="1179" cy="407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fontAlgn="base">
                  <a:spcBef>
                    <a:spcPct val="20000"/>
                  </a:spcBef>
                  <a:spcAft>
                    <a:spcPct val="0"/>
                  </a:spcAft>
                  <a:defRPr/>
                </a:pPr>
                <a:endParaRPr lang="ru-RU" sz="2400">
                  <a:solidFill>
                    <a:srgbClr val="FFFFFF"/>
                  </a:solidFill>
                  <a:effectLst>
                    <a:outerShdw blurRad="38100" dist="38100" dir="2700000" algn="tl">
                      <a:srgbClr val="FFFFFF"/>
                    </a:outerShdw>
                  </a:effectLst>
                  <a:latin typeface="Times New Roman" pitchFamily="18" charset="0"/>
                </a:endParaRPr>
              </a:p>
            </p:txBody>
          </p:sp>
          <p:sp>
            <p:nvSpPr>
              <p:cNvPr id="363569" name="Line 49"/>
              <p:cNvSpPr>
                <a:spLocks noChangeShapeType="1"/>
              </p:cNvSpPr>
              <p:nvPr/>
            </p:nvSpPr>
            <p:spPr bwMode="auto">
              <a:xfrm>
                <a:off x="748" y="346"/>
                <a:ext cx="454" cy="31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20000"/>
                  </a:spcBef>
                  <a:spcAft>
                    <a:spcPct val="0"/>
                  </a:spcAft>
                  <a:defRPr/>
                </a:pPr>
                <a:endParaRPr lang="ru-RU" sz="24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endParaRPr>
              </a:p>
            </p:txBody>
          </p:sp>
          <p:sp>
            <p:nvSpPr>
              <p:cNvPr id="363570" name="Line 50"/>
              <p:cNvSpPr>
                <a:spLocks noChangeShapeType="1"/>
              </p:cNvSpPr>
              <p:nvPr/>
            </p:nvSpPr>
            <p:spPr bwMode="auto">
              <a:xfrm flipV="1">
                <a:off x="1202" y="436"/>
                <a:ext cx="227" cy="22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 fontAlgn="base">
                  <a:spcBef>
                    <a:spcPct val="20000"/>
                  </a:spcBef>
                  <a:spcAft>
                    <a:spcPct val="0"/>
                  </a:spcAft>
                  <a:defRPr/>
                </a:pPr>
                <a:endParaRPr lang="ru-RU" sz="24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</a:endParaRPr>
              </a:p>
            </p:txBody>
          </p:sp>
        </p:grpSp>
        <p:sp>
          <p:nvSpPr>
            <p:cNvPr id="363571" name="Line 51"/>
            <p:cNvSpPr>
              <a:spLocks noChangeShapeType="1"/>
            </p:cNvSpPr>
            <p:nvPr/>
          </p:nvSpPr>
          <p:spPr bwMode="auto">
            <a:xfrm flipV="1">
              <a:off x="1474" y="2341"/>
              <a:ext cx="907" cy="63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fontAlgn="base">
                <a:spcBef>
                  <a:spcPct val="20000"/>
                </a:spcBef>
                <a:spcAft>
                  <a:spcPct val="0"/>
                </a:spcAft>
                <a:defRPr/>
              </a:pPr>
              <a:endParaRPr lang="ru-RU" sz="24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1005420847"/>
      </p:ext>
    </p:extLst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63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354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49"/>
          <p:cNvSpPr>
            <a:spLocks noChangeArrowheads="1"/>
          </p:cNvSpPr>
          <p:nvPr/>
        </p:nvSpPr>
        <p:spPr bwMode="auto">
          <a:xfrm>
            <a:off x="1071538" y="642919"/>
            <a:ext cx="6858048" cy="5078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342900"/>
            <a:r>
              <a:rPr lang="ru-RU" sz="16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Приём </a:t>
            </a:r>
            <a:r>
              <a:rPr lang="ru-RU" sz="16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«</a:t>
            </a:r>
            <a:r>
              <a:rPr lang="ru-RU" sz="16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Кластер»   </a:t>
            </a:r>
            <a:r>
              <a:rPr lang="ru-RU" sz="1600" b="1" u="sng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Окружающий </a:t>
            </a:r>
            <a:r>
              <a:rPr lang="ru-RU" sz="1600" b="1" u="sng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мир. 4 класс, «Рыбы</a:t>
            </a:r>
            <a:r>
              <a:rPr lang="ru-RU" sz="1600" b="1" u="sng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»</a:t>
            </a:r>
          </a:p>
          <a:p>
            <a:pPr indent="342900"/>
            <a:endParaRPr lang="ru-RU" sz="1100" dirty="0">
              <a:ea typeface="Calibri" pitchFamily="34" charset="0"/>
              <a:cs typeface="Times New Roman" pitchFamily="18" charset="0"/>
            </a:endParaRPr>
          </a:p>
        </p:txBody>
      </p:sp>
      <p:grpSp>
        <p:nvGrpSpPr>
          <p:cNvPr id="3" name="Group 1"/>
          <p:cNvGrpSpPr>
            <a:grpSpLocks noChangeAspect="1"/>
          </p:cNvGrpSpPr>
          <p:nvPr/>
        </p:nvGrpSpPr>
        <p:grpSpPr bwMode="auto">
          <a:xfrm>
            <a:off x="500034" y="1071546"/>
            <a:ext cx="8286750" cy="5429250"/>
            <a:chOff x="1823" y="3785"/>
            <a:chExt cx="8336" cy="7367"/>
          </a:xfrm>
        </p:grpSpPr>
        <p:sp>
          <p:nvSpPr>
            <p:cNvPr id="4" name="AutoShape 48"/>
            <p:cNvSpPr>
              <a:spLocks noChangeAspect="1" noChangeArrowheads="1"/>
            </p:cNvSpPr>
            <p:nvPr/>
          </p:nvSpPr>
          <p:spPr bwMode="auto">
            <a:xfrm>
              <a:off x="2111" y="3785"/>
              <a:ext cx="8048" cy="73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ru-RU">
                <a:latin typeface="Calibri" pitchFamily="34" charset="0"/>
              </a:endParaRPr>
            </a:p>
          </p:txBody>
        </p:sp>
        <p:sp>
          <p:nvSpPr>
            <p:cNvPr id="5" name="Oval 47"/>
            <p:cNvSpPr>
              <a:spLocks noChangeArrowheads="1"/>
            </p:cNvSpPr>
            <p:nvPr/>
          </p:nvSpPr>
          <p:spPr bwMode="auto">
            <a:xfrm>
              <a:off x="4338" y="5627"/>
              <a:ext cx="1797" cy="1172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pPr algn="ctr"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 b="1" dirty="0">
                  <a:ea typeface="Calibri" pitchFamily="34" charset="0"/>
                  <a:cs typeface="Times New Roman" pitchFamily="18" charset="0"/>
                </a:rPr>
                <a:t>рыбы</a:t>
              </a:r>
              <a:endParaRPr lang="ru-RU" sz="3600" dirty="0">
                <a:ea typeface="Calibri" pitchFamily="34" charset="0"/>
                <a:cs typeface="Times New Roman" pitchFamily="18" charset="0"/>
              </a:endParaRPr>
            </a:p>
          </p:txBody>
        </p:sp>
        <p:sp>
          <p:nvSpPr>
            <p:cNvPr id="6" name="Oval 46"/>
            <p:cNvSpPr>
              <a:spLocks noChangeArrowheads="1"/>
            </p:cNvSpPr>
            <p:nvPr/>
          </p:nvSpPr>
          <p:spPr bwMode="auto">
            <a:xfrm>
              <a:off x="6416" y="7632"/>
              <a:ext cx="1694" cy="696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100" b="1" dirty="0">
                  <a:ea typeface="Calibri" pitchFamily="34" charset="0"/>
                  <a:cs typeface="Times New Roman" pitchFamily="18" charset="0"/>
                </a:rPr>
                <a:t>Среда обитания</a:t>
              </a:r>
              <a:endParaRPr lang="ru-RU" dirty="0">
                <a:ea typeface="Calibri" pitchFamily="34" charset="0"/>
                <a:cs typeface="Times New Roman" pitchFamily="18" charset="0"/>
              </a:endParaRPr>
            </a:p>
          </p:txBody>
        </p:sp>
        <p:sp>
          <p:nvSpPr>
            <p:cNvPr id="7" name="Oval 45"/>
            <p:cNvSpPr>
              <a:spLocks noChangeArrowheads="1"/>
            </p:cNvSpPr>
            <p:nvPr/>
          </p:nvSpPr>
          <p:spPr bwMode="auto">
            <a:xfrm>
              <a:off x="6275" y="4707"/>
              <a:ext cx="1694" cy="556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3">
              <a:schemeClr val="accent3"/>
            </a:fillRef>
            <a:effectRef idx="2">
              <a:schemeClr val="accent3"/>
            </a:effectRef>
            <a:fontRef idx="minor">
              <a:schemeClr val="lt1"/>
            </a:fontRef>
          </p:style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100" b="1" dirty="0">
                  <a:ea typeface="Calibri" pitchFamily="34" charset="0"/>
                  <a:cs typeface="Times New Roman" pitchFamily="18" charset="0"/>
                </a:rPr>
                <a:t>питание</a:t>
              </a:r>
              <a:endParaRPr lang="ru-RU" dirty="0">
                <a:ea typeface="Calibri" pitchFamily="34" charset="0"/>
                <a:cs typeface="Times New Roman" pitchFamily="18" charset="0"/>
              </a:endParaRPr>
            </a:p>
          </p:txBody>
        </p:sp>
        <p:sp>
          <p:nvSpPr>
            <p:cNvPr id="8" name="Oval 44"/>
            <p:cNvSpPr>
              <a:spLocks noChangeArrowheads="1"/>
            </p:cNvSpPr>
            <p:nvPr/>
          </p:nvSpPr>
          <p:spPr bwMode="auto">
            <a:xfrm>
              <a:off x="2322" y="4706"/>
              <a:ext cx="1693" cy="697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100" b="1">
                  <a:ea typeface="Calibri" pitchFamily="34" charset="0"/>
                  <a:cs typeface="Times New Roman" pitchFamily="18" charset="0"/>
                </a:rPr>
                <a:t>строение</a:t>
              </a:r>
              <a:endParaRPr lang="ru-RU">
                <a:ea typeface="Calibri" pitchFamily="34" charset="0"/>
                <a:cs typeface="Times New Roman" pitchFamily="18" charset="0"/>
              </a:endParaRPr>
            </a:p>
          </p:txBody>
        </p:sp>
        <p:sp>
          <p:nvSpPr>
            <p:cNvPr id="9" name="Oval 43"/>
            <p:cNvSpPr>
              <a:spLocks noChangeArrowheads="1"/>
            </p:cNvSpPr>
            <p:nvPr/>
          </p:nvSpPr>
          <p:spPr bwMode="auto">
            <a:xfrm>
              <a:off x="3734" y="8050"/>
              <a:ext cx="1834" cy="556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100" b="1" dirty="0">
                  <a:ea typeface="Calibri" pitchFamily="34" charset="0"/>
                  <a:cs typeface="Times New Roman" pitchFamily="18" charset="0"/>
                </a:rPr>
                <a:t>размножение</a:t>
              </a:r>
              <a:endParaRPr lang="ru-RU" dirty="0">
                <a:ea typeface="Calibri" pitchFamily="34" charset="0"/>
                <a:cs typeface="Times New Roman" pitchFamily="18" charset="0"/>
              </a:endParaRPr>
            </a:p>
          </p:txBody>
        </p:sp>
        <p:sp>
          <p:nvSpPr>
            <p:cNvPr id="10" name="Line 42"/>
            <p:cNvSpPr>
              <a:spLocks noChangeShapeType="1"/>
            </p:cNvSpPr>
            <p:nvPr/>
          </p:nvSpPr>
          <p:spPr bwMode="auto">
            <a:xfrm flipV="1">
              <a:off x="5991" y="5263"/>
              <a:ext cx="707" cy="55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" name="Line 41"/>
            <p:cNvSpPr>
              <a:spLocks noChangeShapeType="1"/>
            </p:cNvSpPr>
            <p:nvPr/>
          </p:nvSpPr>
          <p:spPr bwMode="auto">
            <a:xfrm>
              <a:off x="5851" y="6796"/>
              <a:ext cx="1130" cy="83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2" name="Line 40"/>
            <p:cNvSpPr>
              <a:spLocks noChangeShapeType="1"/>
            </p:cNvSpPr>
            <p:nvPr/>
          </p:nvSpPr>
          <p:spPr bwMode="auto">
            <a:xfrm flipH="1" flipV="1">
              <a:off x="3620" y="5336"/>
              <a:ext cx="790" cy="58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" name="Line 39"/>
            <p:cNvSpPr>
              <a:spLocks noChangeShapeType="1"/>
            </p:cNvSpPr>
            <p:nvPr/>
          </p:nvSpPr>
          <p:spPr bwMode="auto">
            <a:xfrm flipH="1">
              <a:off x="4581" y="6796"/>
              <a:ext cx="423" cy="1115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" name="Line 38"/>
            <p:cNvSpPr>
              <a:spLocks noChangeShapeType="1"/>
            </p:cNvSpPr>
            <p:nvPr/>
          </p:nvSpPr>
          <p:spPr bwMode="auto">
            <a:xfrm flipH="1">
              <a:off x="2463" y="5403"/>
              <a:ext cx="424" cy="4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" name="Oval 37"/>
            <p:cNvSpPr>
              <a:spLocks noChangeArrowheads="1"/>
            </p:cNvSpPr>
            <p:nvPr/>
          </p:nvSpPr>
          <p:spPr bwMode="auto">
            <a:xfrm>
              <a:off x="3019" y="5918"/>
              <a:ext cx="1190" cy="968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100" b="1" dirty="0">
                  <a:ea typeface="Calibri" pitchFamily="34" charset="0"/>
                  <a:cs typeface="Times New Roman" pitchFamily="18" charset="0"/>
                </a:rPr>
                <a:t>чешуйки</a:t>
              </a:r>
              <a:endParaRPr lang="ru-RU" b="1" dirty="0">
                <a:ea typeface="Calibri" pitchFamily="34" charset="0"/>
                <a:cs typeface="Times New Roman" pitchFamily="18" charset="0"/>
              </a:endParaRPr>
            </a:p>
          </p:txBody>
        </p:sp>
        <p:sp>
          <p:nvSpPr>
            <p:cNvPr id="16" name="Line 36"/>
            <p:cNvSpPr>
              <a:spLocks noChangeShapeType="1"/>
            </p:cNvSpPr>
            <p:nvPr/>
          </p:nvSpPr>
          <p:spPr bwMode="auto">
            <a:xfrm>
              <a:off x="3299" y="5530"/>
              <a:ext cx="282" cy="27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" name="Oval 34"/>
            <p:cNvSpPr>
              <a:spLocks noChangeArrowheads="1"/>
            </p:cNvSpPr>
            <p:nvPr/>
          </p:nvSpPr>
          <p:spPr bwMode="auto">
            <a:xfrm>
              <a:off x="1823" y="5918"/>
              <a:ext cx="1150" cy="1065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100">
                  <a:ea typeface="Calibri" pitchFamily="34" charset="0"/>
                  <a:cs typeface="Times New Roman" pitchFamily="18" charset="0"/>
                </a:rPr>
                <a:t>гладкая</a:t>
              </a:r>
              <a:endParaRPr lang="ru-RU">
                <a:ea typeface="Calibri" pitchFamily="34" charset="0"/>
                <a:cs typeface="Times New Roman" pitchFamily="18" charset="0"/>
              </a:endParaRPr>
            </a:p>
          </p:txBody>
        </p:sp>
        <p:sp>
          <p:nvSpPr>
            <p:cNvPr id="18" name="Line 33"/>
            <p:cNvSpPr>
              <a:spLocks noChangeShapeType="1"/>
            </p:cNvSpPr>
            <p:nvPr/>
          </p:nvSpPr>
          <p:spPr bwMode="auto">
            <a:xfrm flipV="1">
              <a:off x="3310" y="4566"/>
              <a:ext cx="565" cy="1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9" name="Oval 32"/>
            <p:cNvSpPr>
              <a:spLocks noChangeArrowheads="1"/>
            </p:cNvSpPr>
            <p:nvPr/>
          </p:nvSpPr>
          <p:spPr bwMode="auto">
            <a:xfrm>
              <a:off x="3875" y="4288"/>
              <a:ext cx="1270" cy="696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200" b="1" dirty="0">
                  <a:ea typeface="Calibri" pitchFamily="34" charset="0"/>
                  <a:cs typeface="Times New Roman" pitchFamily="18" charset="0"/>
                </a:rPr>
                <a:t>Дыхание -жабры</a:t>
              </a:r>
              <a:endParaRPr lang="ru-RU" sz="2000" b="1" dirty="0">
                <a:ea typeface="Calibri" pitchFamily="34" charset="0"/>
                <a:cs typeface="Times New Roman" pitchFamily="18" charset="0"/>
              </a:endParaRPr>
            </a:p>
          </p:txBody>
        </p:sp>
        <p:sp>
          <p:nvSpPr>
            <p:cNvPr id="20" name="Line 31"/>
            <p:cNvSpPr>
              <a:spLocks noChangeShapeType="1"/>
            </p:cNvSpPr>
            <p:nvPr/>
          </p:nvSpPr>
          <p:spPr bwMode="auto">
            <a:xfrm>
              <a:off x="7545" y="5263"/>
              <a:ext cx="283" cy="83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1" name="Oval 30"/>
            <p:cNvSpPr>
              <a:spLocks noChangeArrowheads="1"/>
            </p:cNvSpPr>
            <p:nvPr/>
          </p:nvSpPr>
          <p:spPr bwMode="auto">
            <a:xfrm>
              <a:off x="7545" y="6099"/>
              <a:ext cx="989" cy="418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100" dirty="0">
                  <a:ea typeface="Calibri" pitchFamily="34" charset="0"/>
                  <a:cs typeface="Times New Roman" pitchFamily="18" charset="0"/>
                </a:rPr>
                <a:t>рыбы</a:t>
              </a:r>
              <a:endParaRPr lang="ru-RU" dirty="0">
                <a:ea typeface="Calibri" pitchFamily="34" charset="0"/>
                <a:cs typeface="Times New Roman" pitchFamily="18" charset="0"/>
              </a:endParaRPr>
            </a:p>
          </p:txBody>
        </p:sp>
        <p:sp>
          <p:nvSpPr>
            <p:cNvPr id="22" name="Line 29"/>
            <p:cNvSpPr>
              <a:spLocks noChangeShapeType="1"/>
            </p:cNvSpPr>
            <p:nvPr/>
          </p:nvSpPr>
          <p:spPr bwMode="auto">
            <a:xfrm flipH="1">
              <a:off x="6840" y="5263"/>
              <a:ext cx="139" cy="55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3" name="Oval 28"/>
            <p:cNvSpPr>
              <a:spLocks noChangeArrowheads="1"/>
            </p:cNvSpPr>
            <p:nvPr/>
          </p:nvSpPr>
          <p:spPr bwMode="auto">
            <a:xfrm>
              <a:off x="6134" y="5821"/>
              <a:ext cx="1366" cy="696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100" dirty="0">
                  <a:ea typeface="Calibri" pitchFamily="34" charset="0"/>
                  <a:cs typeface="Times New Roman" pitchFamily="18" charset="0"/>
                </a:rPr>
                <a:t>мор. существ</a:t>
              </a:r>
              <a:endParaRPr lang="ru-RU" dirty="0">
                <a:ea typeface="Calibri" pitchFamily="34" charset="0"/>
                <a:cs typeface="Times New Roman" pitchFamily="18" charset="0"/>
              </a:endParaRPr>
            </a:p>
          </p:txBody>
        </p:sp>
        <p:sp>
          <p:nvSpPr>
            <p:cNvPr id="24" name="Line 27"/>
            <p:cNvSpPr>
              <a:spLocks noChangeShapeType="1"/>
            </p:cNvSpPr>
            <p:nvPr/>
          </p:nvSpPr>
          <p:spPr bwMode="auto">
            <a:xfrm flipV="1">
              <a:off x="7545" y="4566"/>
              <a:ext cx="424" cy="14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5" name="Oval 26"/>
            <p:cNvSpPr>
              <a:spLocks noChangeArrowheads="1"/>
            </p:cNvSpPr>
            <p:nvPr/>
          </p:nvSpPr>
          <p:spPr bwMode="auto">
            <a:xfrm>
              <a:off x="7969" y="4288"/>
              <a:ext cx="1184" cy="697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100" dirty="0">
                  <a:ea typeface="Calibri" pitchFamily="34" charset="0"/>
                  <a:cs typeface="Times New Roman" pitchFamily="18" charset="0"/>
                </a:rPr>
                <a:t>планктон</a:t>
              </a:r>
              <a:endParaRPr lang="ru-RU" dirty="0">
                <a:ea typeface="Calibri" pitchFamily="34" charset="0"/>
                <a:cs typeface="Times New Roman" pitchFamily="18" charset="0"/>
              </a:endParaRPr>
            </a:p>
          </p:txBody>
        </p:sp>
        <p:sp>
          <p:nvSpPr>
            <p:cNvPr id="26" name="Line 25"/>
            <p:cNvSpPr>
              <a:spLocks noChangeShapeType="1"/>
            </p:cNvSpPr>
            <p:nvPr/>
          </p:nvSpPr>
          <p:spPr bwMode="auto">
            <a:xfrm>
              <a:off x="8816" y="5263"/>
              <a:ext cx="0" cy="4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7" name="Oval 24"/>
            <p:cNvSpPr>
              <a:spLocks noChangeArrowheads="1"/>
            </p:cNvSpPr>
            <p:nvPr/>
          </p:nvSpPr>
          <p:spPr bwMode="auto">
            <a:xfrm>
              <a:off x="7969" y="5263"/>
              <a:ext cx="1299" cy="698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100" dirty="0">
                  <a:ea typeface="Calibri" pitchFamily="34" charset="0"/>
                  <a:cs typeface="Times New Roman" pitchFamily="18" charset="0"/>
                </a:rPr>
                <a:t>китовая</a:t>
              </a:r>
              <a:endParaRPr lang="ru-RU" sz="900" dirty="0">
                <a:ea typeface="Calibri" pitchFamily="34" charset="0"/>
                <a:cs typeface="Times New Roman" pitchFamily="18" charset="0"/>
              </a:endParaRPr>
            </a:p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100" dirty="0">
                  <a:ea typeface="Calibri" pitchFamily="34" charset="0"/>
                  <a:cs typeface="Times New Roman" pitchFamily="18" charset="0"/>
                </a:rPr>
                <a:t>акула</a:t>
              </a:r>
              <a:endParaRPr lang="ru-RU" dirty="0">
                <a:ea typeface="Calibri" pitchFamily="34" charset="0"/>
                <a:cs typeface="Times New Roman" pitchFamily="18" charset="0"/>
              </a:endParaRPr>
            </a:p>
          </p:txBody>
        </p:sp>
        <p:sp>
          <p:nvSpPr>
            <p:cNvPr id="28" name="Line 23"/>
            <p:cNvSpPr>
              <a:spLocks noChangeShapeType="1"/>
            </p:cNvSpPr>
            <p:nvPr/>
          </p:nvSpPr>
          <p:spPr bwMode="auto">
            <a:xfrm>
              <a:off x="8534" y="4984"/>
              <a:ext cx="282" cy="27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29" name="Line 22"/>
            <p:cNvSpPr>
              <a:spLocks noChangeShapeType="1"/>
            </p:cNvSpPr>
            <p:nvPr/>
          </p:nvSpPr>
          <p:spPr bwMode="auto">
            <a:xfrm flipH="1">
              <a:off x="3310" y="8468"/>
              <a:ext cx="565" cy="4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0" name="Oval 21"/>
            <p:cNvSpPr>
              <a:spLocks noChangeArrowheads="1"/>
            </p:cNvSpPr>
            <p:nvPr/>
          </p:nvSpPr>
          <p:spPr bwMode="auto">
            <a:xfrm>
              <a:off x="2604" y="8886"/>
              <a:ext cx="1130" cy="558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100" dirty="0">
                  <a:ea typeface="Calibri" pitchFamily="34" charset="0"/>
                  <a:cs typeface="Times New Roman" pitchFamily="18" charset="0"/>
                </a:rPr>
                <a:t>икра</a:t>
              </a:r>
              <a:endParaRPr lang="ru-RU" dirty="0">
                <a:ea typeface="Calibri" pitchFamily="34" charset="0"/>
                <a:cs typeface="Times New Roman" pitchFamily="18" charset="0"/>
              </a:endParaRPr>
            </a:p>
          </p:txBody>
        </p:sp>
        <p:sp>
          <p:nvSpPr>
            <p:cNvPr id="31" name="Line 20"/>
            <p:cNvSpPr>
              <a:spLocks noChangeShapeType="1"/>
            </p:cNvSpPr>
            <p:nvPr/>
          </p:nvSpPr>
          <p:spPr bwMode="auto">
            <a:xfrm>
              <a:off x="4722" y="8608"/>
              <a:ext cx="282" cy="4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2" name="Oval 19"/>
            <p:cNvSpPr>
              <a:spLocks noChangeArrowheads="1"/>
            </p:cNvSpPr>
            <p:nvPr/>
          </p:nvSpPr>
          <p:spPr bwMode="auto">
            <a:xfrm>
              <a:off x="4068" y="9026"/>
              <a:ext cx="1642" cy="696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100" dirty="0">
                  <a:ea typeface="Calibri" pitchFamily="34" charset="0"/>
                  <a:cs typeface="Times New Roman" pitchFamily="18" charset="0"/>
                </a:rPr>
                <a:t>живородящие</a:t>
              </a:r>
              <a:endParaRPr lang="ru-RU" dirty="0">
                <a:ea typeface="Calibri" pitchFamily="34" charset="0"/>
                <a:cs typeface="Times New Roman" pitchFamily="18" charset="0"/>
              </a:endParaRPr>
            </a:p>
          </p:txBody>
        </p:sp>
        <p:sp>
          <p:nvSpPr>
            <p:cNvPr id="33" name="Line 18"/>
            <p:cNvSpPr>
              <a:spLocks noChangeShapeType="1"/>
            </p:cNvSpPr>
            <p:nvPr/>
          </p:nvSpPr>
          <p:spPr bwMode="auto">
            <a:xfrm flipH="1">
              <a:off x="6275" y="8190"/>
              <a:ext cx="282" cy="41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4" name="Oval 17"/>
            <p:cNvSpPr>
              <a:spLocks noChangeArrowheads="1"/>
            </p:cNvSpPr>
            <p:nvPr/>
          </p:nvSpPr>
          <p:spPr bwMode="auto">
            <a:xfrm>
              <a:off x="5710" y="8608"/>
              <a:ext cx="1130" cy="696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100">
                  <a:ea typeface="Calibri" pitchFamily="34" charset="0"/>
                  <a:cs typeface="Times New Roman" pitchFamily="18" charset="0"/>
                </a:rPr>
                <a:t>сол. вода</a:t>
              </a:r>
              <a:endParaRPr lang="ru-RU">
                <a:ea typeface="Calibri" pitchFamily="34" charset="0"/>
                <a:cs typeface="Times New Roman" pitchFamily="18" charset="0"/>
              </a:endParaRPr>
            </a:p>
          </p:txBody>
        </p:sp>
        <p:sp>
          <p:nvSpPr>
            <p:cNvPr id="35" name="Line 16"/>
            <p:cNvSpPr>
              <a:spLocks noChangeShapeType="1"/>
            </p:cNvSpPr>
            <p:nvPr/>
          </p:nvSpPr>
          <p:spPr bwMode="auto">
            <a:xfrm>
              <a:off x="7969" y="8190"/>
              <a:ext cx="565" cy="27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6" name="Oval 15"/>
            <p:cNvSpPr>
              <a:spLocks noChangeArrowheads="1"/>
            </p:cNvSpPr>
            <p:nvPr/>
          </p:nvSpPr>
          <p:spPr bwMode="auto">
            <a:xfrm>
              <a:off x="7687" y="8468"/>
              <a:ext cx="1554" cy="698"/>
            </a:xfrm>
            <a:prstGeom prst="ellipse">
              <a:avLst/>
            </a:prstGeom>
            <a:ln>
              <a:headEnd/>
              <a:tailEnd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100">
                  <a:ea typeface="Calibri" pitchFamily="34" charset="0"/>
                  <a:cs typeface="Times New Roman" pitchFamily="18" charset="0"/>
                </a:rPr>
                <a:t>пресн.вода</a:t>
              </a:r>
              <a:endParaRPr lang="ru-RU">
                <a:ea typeface="Calibri" pitchFamily="34" charset="0"/>
                <a:cs typeface="Times New Roman" pitchFamily="18" charset="0"/>
              </a:endParaRPr>
            </a:p>
          </p:txBody>
        </p:sp>
        <p:sp>
          <p:nvSpPr>
            <p:cNvPr id="37" name="Line 14"/>
            <p:cNvSpPr>
              <a:spLocks noChangeShapeType="1"/>
            </p:cNvSpPr>
            <p:nvPr/>
          </p:nvSpPr>
          <p:spPr bwMode="auto">
            <a:xfrm flipH="1">
              <a:off x="5569" y="9304"/>
              <a:ext cx="423" cy="55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38" name="Oval 13"/>
            <p:cNvSpPr>
              <a:spLocks noChangeArrowheads="1"/>
            </p:cNvSpPr>
            <p:nvPr/>
          </p:nvSpPr>
          <p:spPr bwMode="auto">
            <a:xfrm>
              <a:off x="5145" y="9862"/>
              <a:ext cx="1271" cy="611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100">
                  <a:ea typeface="Calibri" pitchFamily="34" charset="0"/>
                  <a:cs typeface="Times New Roman" pitchFamily="18" charset="0"/>
                </a:rPr>
                <a:t>моря</a:t>
              </a:r>
              <a:endParaRPr lang="ru-RU">
                <a:ea typeface="Calibri" pitchFamily="34" charset="0"/>
                <a:cs typeface="Times New Roman" pitchFamily="18" charset="0"/>
              </a:endParaRPr>
            </a:p>
          </p:txBody>
        </p:sp>
        <p:sp>
          <p:nvSpPr>
            <p:cNvPr id="39" name="Line 12"/>
            <p:cNvSpPr>
              <a:spLocks noChangeShapeType="1"/>
            </p:cNvSpPr>
            <p:nvPr/>
          </p:nvSpPr>
          <p:spPr bwMode="auto">
            <a:xfrm>
              <a:off x="6416" y="9304"/>
              <a:ext cx="282" cy="27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0" name="Oval 11"/>
            <p:cNvSpPr>
              <a:spLocks noChangeArrowheads="1"/>
            </p:cNvSpPr>
            <p:nvPr/>
          </p:nvSpPr>
          <p:spPr bwMode="auto">
            <a:xfrm>
              <a:off x="6557" y="9583"/>
              <a:ext cx="1271" cy="418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100" dirty="0">
                  <a:ea typeface="Calibri" pitchFamily="34" charset="0"/>
                  <a:cs typeface="Times New Roman" pitchFamily="18" charset="0"/>
                </a:rPr>
                <a:t>океаны</a:t>
              </a:r>
              <a:endParaRPr lang="ru-RU" dirty="0">
                <a:ea typeface="Calibri" pitchFamily="34" charset="0"/>
                <a:cs typeface="Times New Roman" pitchFamily="18" charset="0"/>
              </a:endParaRPr>
            </a:p>
          </p:txBody>
        </p:sp>
        <p:sp>
          <p:nvSpPr>
            <p:cNvPr id="41" name="Line 10"/>
            <p:cNvSpPr>
              <a:spLocks noChangeShapeType="1"/>
            </p:cNvSpPr>
            <p:nvPr/>
          </p:nvSpPr>
          <p:spPr bwMode="auto">
            <a:xfrm flipH="1">
              <a:off x="7969" y="9165"/>
              <a:ext cx="141" cy="83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2" name="Oval 9"/>
            <p:cNvSpPr>
              <a:spLocks noChangeArrowheads="1"/>
            </p:cNvSpPr>
            <p:nvPr/>
          </p:nvSpPr>
          <p:spPr bwMode="auto">
            <a:xfrm>
              <a:off x="7263" y="10001"/>
              <a:ext cx="1130" cy="420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100" dirty="0">
                  <a:ea typeface="Calibri" pitchFamily="34" charset="0"/>
                  <a:cs typeface="Times New Roman" pitchFamily="18" charset="0"/>
                </a:rPr>
                <a:t>реки</a:t>
              </a:r>
              <a:endParaRPr lang="ru-RU" dirty="0">
                <a:ea typeface="Calibri" pitchFamily="34" charset="0"/>
                <a:cs typeface="Times New Roman" pitchFamily="18" charset="0"/>
              </a:endParaRPr>
            </a:p>
          </p:txBody>
        </p:sp>
        <p:sp>
          <p:nvSpPr>
            <p:cNvPr id="43" name="Line 8"/>
            <p:cNvSpPr>
              <a:spLocks noChangeShapeType="1"/>
            </p:cNvSpPr>
            <p:nvPr/>
          </p:nvSpPr>
          <p:spPr bwMode="auto">
            <a:xfrm>
              <a:off x="8675" y="9165"/>
              <a:ext cx="282" cy="41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4" name="Oval 7"/>
            <p:cNvSpPr>
              <a:spLocks noChangeArrowheads="1"/>
            </p:cNvSpPr>
            <p:nvPr/>
          </p:nvSpPr>
          <p:spPr bwMode="auto">
            <a:xfrm>
              <a:off x="8675" y="9583"/>
              <a:ext cx="1130" cy="418"/>
            </a:xfrm>
            <a:prstGeom prst="ellipse">
              <a:avLst/>
            </a:prstGeom>
            <a:ln>
              <a:headEnd/>
              <a:tailEnd/>
            </a:ln>
          </p:spPr>
          <p:style>
            <a:lnRef idx="0">
              <a:schemeClr val="accent1"/>
            </a:lnRef>
            <a:fillRef idx="3">
              <a:schemeClr val="accent1"/>
            </a:fillRef>
            <a:effectRef idx="3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1100" dirty="0">
                  <a:ea typeface="Calibri" pitchFamily="34" charset="0"/>
                  <a:cs typeface="Times New Roman" pitchFamily="18" charset="0"/>
                </a:rPr>
                <a:t>озёра</a:t>
              </a:r>
              <a:endParaRPr lang="ru-RU" dirty="0">
                <a:ea typeface="Calibri" pitchFamily="34" charset="0"/>
                <a:cs typeface="Times New Roman" pitchFamily="18" charset="0"/>
              </a:endParaRPr>
            </a:p>
          </p:txBody>
        </p:sp>
        <p:sp>
          <p:nvSpPr>
            <p:cNvPr id="45" name="Line 6"/>
            <p:cNvSpPr>
              <a:spLocks noChangeShapeType="1"/>
            </p:cNvSpPr>
            <p:nvPr/>
          </p:nvSpPr>
          <p:spPr bwMode="auto">
            <a:xfrm>
              <a:off x="4016" y="5124"/>
              <a:ext cx="3247" cy="250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6" name="Line 5"/>
            <p:cNvSpPr>
              <a:spLocks noChangeShapeType="1"/>
            </p:cNvSpPr>
            <p:nvPr/>
          </p:nvSpPr>
          <p:spPr bwMode="auto">
            <a:xfrm>
              <a:off x="4016" y="4985"/>
              <a:ext cx="225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7" name="Line 4"/>
            <p:cNvSpPr>
              <a:spLocks noChangeShapeType="1"/>
            </p:cNvSpPr>
            <p:nvPr/>
          </p:nvSpPr>
          <p:spPr bwMode="auto">
            <a:xfrm>
              <a:off x="7404" y="5263"/>
              <a:ext cx="0" cy="236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8" name="Line 3"/>
            <p:cNvSpPr>
              <a:spLocks noChangeShapeType="1"/>
            </p:cNvSpPr>
            <p:nvPr/>
          </p:nvSpPr>
          <p:spPr bwMode="auto">
            <a:xfrm flipH="1">
              <a:off x="5428" y="7911"/>
              <a:ext cx="988" cy="279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49" name="Line 2"/>
            <p:cNvSpPr>
              <a:spLocks noChangeShapeType="1"/>
            </p:cNvSpPr>
            <p:nvPr/>
          </p:nvSpPr>
          <p:spPr bwMode="auto">
            <a:xfrm>
              <a:off x="3593" y="5403"/>
              <a:ext cx="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2276872"/>
            <a:ext cx="5628117" cy="422108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randomBar dir="vert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914400" y="692696"/>
            <a:ext cx="8229600" cy="809625"/>
          </a:xfrm>
        </p:spPr>
        <p:txBody>
          <a:bodyPr anchor="b">
            <a:normAutofit/>
          </a:bodyPr>
          <a:lstStyle/>
          <a:p>
            <a:pPr algn="ctr" eaLnBrk="1" hangingPunct="1">
              <a:defRPr/>
            </a:pPr>
            <a:r>
              <a:rPr lang="ru-RU" sz="40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4000" b="1" dirty="0" err="1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Фишбоун</a:t>
            </a:r>
            <a:r>
              <a:rPr lang="ru-RU" sz="40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 (рыбный скелет)</a:t>
            </a:r>
          </a:p>
        </p:txBody>
      </p:sp>
      <p:sp>
        <p:nvSpPr>
          <p:cNvPr id="374788" name="AutoShape 4"/>
          <p:cNvSpPr>
            <a:spLocks noChangeArrowheads="1"/>
          </p:cNvSpPr>
          <p:nvPr/>
        </p:nvSpPr>
        <p:spPr bwMode="auto">
          <a:xfrm rot="10800000">
            <a:off x="1403350" y="2781300"/>
            <a:ext cx="1944688" cy="2016125"/>
          </a:xfrm>
          <a:prstGeom prst="chevron">
            <a:avLst>
              <a:gd name="adj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20000"/>
              </a:spcBef>
              <a:spcAft>
                <a:spcPct val="0"/>
              </a:spcAft>
              <a:defRPr/>
            </a:pPr>
            <a:endParaRPr lang="ru-RU" sz="240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374789" name="AutoShape 5"/>
          <p:cNvSpPr>
            <a:spLocks noChangeArrowheads="1"/>
          </p:cNvSpPr>
          <p:nvPr/>
        </p:nvSpPr>
        <p:spPr bwMode="auto">
          <a:xfrm>
            <a:off x="2843213" y="3716338"/>
            <a:ext cx="3889375" cy="144462"/>
          </a:xfrm>
          <a:prstGeom prst="flowChartTerminator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20000"/>
              </a:spcBef>
              <a:spcAft>
                <a:spcPct val="0"/>
              </a:spcAft>
              <a:defRPr/>
            </a:pPr>
            <a:endParaRPr lang="ru-RU" sz="240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374790" name="AutoShape 6"/>
          <p:cNvSpPr>
            <a:spLocks noChangeArrowheads="1"/>
          </p:cNvSpPr>
          <p:nvPr/>
        </p:nvSpPr>
        <p:spPr bwMode="auto">
          <a:xfrm rot="10800000">
            <a:off x="6659563" y="3357563"/>
            <a:ext cx="1295400" cy="863600"/>
          </a:xfrm>
          <a:prstGeom prst="chevron">
            <a:avLst>
              <a:gd name="adj" fmla="val 37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20000"/>
              </a:spcBef>
              <a:spcAft>
                <a:spcPct val="0"/>
              </a:spcAft>
              <a:defRPr/>
            </a:pPr>
            <a:endParaRPr lang="ru-RU" sz="240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374792" name="AutoShape 8"/>
          <p:cNvSpPr>
            <a:spLocks noChangeArrowheads="1"/>
          </p:cNvSpPr>
          <p:nvPr/>
        </p:nvSpPr>
        <p:spPr bwMode="auto">
          <a:xfrm>
            <a:off x="3851275" y="1989138"/>
            <a:ext cx="576263" cy="3600450"/>
          </a:xfrm>
          <a:prstGeom prst="moon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20000"/>
              </a:spcBef>
              <a:spcAft>
                <a:spcPct val="0"/>
              </a:spcAft>
              <a:defRPr/>
            </a:pPr>
            <a:endParaRPr lang="ru-RU" sz="240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374793" name="AutoShape 9"/>
          <p:cNvSpPr>
            <a:spLocks noChangeArrowheads="1"/>
          </p:cNvSpPr>
          <p:nvPr/>
        </p:nvSpPr>
        <p:spPr bwMode="auto">
          <a:xfrm>
            <a:off x="5219700" y="1989138"/>
            <a:ext cx="576263" cy="3600450"/>
          </a:xfrm>
          <a:prstGeom prst="moon">
            <a:avLst>
              <a:gd name="adj" fmla="val 50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20000"/>
              </a:spcBef>
              <a:spcAft>
                <a:spcPct val="0"/>
              </a:spcAft>
              <a:defRPr/>
            </a:pPr>
            <a:endParaRPr lang="ru-RU" sz="240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  <p:sp>
        <p:nvSpPr>
          <p:cNvPr id="374794" name="Text Box 10"/>
          <p:cNvSpPr txBox="1">
            <a:spLocks noChangeArrowheads="1"/>
          </p:cNvSpPr>
          <p:nvPr/>
        </p:nvSpPr>
        <p:spPr bwMode="auto">
          <a:xfrm>
            <a:off x="1447800" y="3505200"/>
            <a:ext cx="216058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srgbClr val="000099"/>
                </a:solidFill>
                <a:latin typeface="Times New Roman" pitchFamily="18" charset="0"/>
              </a:rPr>
              <a:t>Проблема, вопрос</a:t>
            </a:r>
          </a:p>
        </p:txBody>
      </p:sp>
      <p:sp>
        <p:nvSpPr>
          <p:cNvPr id="374795" name="Text Box 11"/>
          <p:cNvSpPr txBox="1">
            <a:spLocks noChangeArrowheads="1"/>
          </p:cNvSpPr>
          <p:nvPr/>
        </p:nvSpPr>
        <p:spPr bwMode="auto">
          <a:xfrm>
            <a:off x="2771800" y="1916832"/>
            <a:ext cx="2016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srgbClr val="000099"/>
                </a:solidFill>
                <a:latin typeface="Times New Roman" pitchFamily="18" charset="0"/>
              </a:rPr>
              <a:t>Причина</a:t>
            </a:r>
          </a:p>
        </p:txBody>
      </p:sp>
      <p:sp>
        <p:nvSpPr>
          <p:cNvPr id="374796" name="Rectangle 12"/>
          <p:cNvSpPr>
            <a:spLocks noChangeArrowheads="1"/>
          </p:cNvSpPr>
          <p:nvPr/>
        </p:nvSpPr>
        <p:spPr bwMode="auto">
          <a:xfrm>
            <a:off x="5508104" y="2348880"/>
            <a:ext cx="15525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srgbClr val="000099"/>
                </a:solidFill>
                <a:latin typeface="Times New Roman" pitchFamily="18" charset="0"/>
              </a:rPr>
              <a:t>Причина</a:t>
            </a:r>
          </a:p>
        </p:txBody>
      </p:sp>
      <p:sp>
        <p:nvSpPr>
          <p:cNvPr id="374797" name="Text Box 13"/>
          <p:cNvSpPr txBox="1">
            <a:spLocks noChangeArrowheads="1"/>
          </p:cNvSpPr>
          <p:nvPr/>
        </p:nvSpPr>
        <p:spPr bwMode="auto">
          <a:xfrm>
            <a:off x="3564756" y="5157390"/>
            <a:ext cx="14398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srgbClr val="000099"/>
                </a:solidFill>
                <a:latin typeface="Times New Roman" pitchFamily="18" charset="0"/>
              </a:rPr>
              <a:t>Факты</a:t>
            </a:r>
          </a:p>
        </p:txBody>
      </p:sp>
      <p:sp>
        <p:nvSpPr>
          <p:cNvPr id="374798" name="Rectangle 14"/>
          <p:cNvSpPr>
            <a:spLocks noChangeArrowheads="1"/>
          </p:cNvSpPr>
          <p:nvPr/>
        </p:nvSpPr>
        <p:spPr bwMode="auto">
          <a:xfrm>
            <a:off x="5076056" y="4581128"/>
            <a:ext cx="117211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ru-RU" sz="2400" b="1">
                <a:solidFill>
                  <a:srgbClr val="000099"/>
                </a:solidFill>
                <a:latin typeface="Times New Roman" pitchFamily="18" charset="0"/>
              </a:rPr>
              <a:t>Факты</a:t>
            </a:r>
          </a:p>
        </p:txBody>
      </p:sp>
      <p:sp>
        <p:nvSpPr>
          <p:cNvPr id="374799" name="Text Box 15"/>
          <p:cNvSpPr txBox="1">
            <a:spLocks noChangeArrowheads="1"/>
          </p:cNvSpPr>
          <p:nvPr/>
        </p:nvSpPr>
        <p:spPr bwMode="auto">
          <a:xfrm>
            <a:off x="6876256" y="3356992"/>
            <a:ext cx="203041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srgbClr val="000099"/>
                </a:solidFill>
                <a:latin typeface="Times New Roman" pitchFamily="18" charset="0"/>
              </a:rPr>
              <a:t>Вывод, ответ на вопрос</a:t>
            </a:r>
          </a:p>
        </p:txBody>
      </p:sp>
      <p:sp>
        <p:nvSpPr>
          <p:cNvPr id="374800" name="Oval 16"/>
          <p:cNvSpPr>
            <a:spLocks noChangeArrowheads="1"/>
          </p:cNvSpPr>
          <p:nvPr/>
        </p:nvSpPr>
        <p:spPr bwMode="auto">
          <a:xfrm>
            <a:off x="1908175" y="3141663"/>
            <a:ext cx="287338" cy="2873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base">
              <a:spcBef>
                <a:spcPct val="20000"/>
              </a:spcBef>
              <a:spcAft>
                <a:spcPct val="0"/>
              </a:spcAft>
              <a:defRPr/>
            </a:pPr>
            <a:endParaRPr lang="ru-RU" sz="240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55421093"/>
      </p:ext>
    </p:extLst>
  </p:cSld>
  <p:clrMapOvr>
    <a:masterClrMapping/>
  </p:clrMapOvr>
  <p:transition>
    <p:pull dir="r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7894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090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473091" name="Rectang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47309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00013"/>
            <a:ext cx="9144000" cy="6958013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</p:spPr>
      </p:pic>
      <p:sp>
        <p:nvSpPr>
          <p:cNvPr id="473093" name="Rectangle 5"/>
          <p:cNvSpPr>
            <a:spLocks noChangeArrowheads="1"/>
          </p:cNvSpPr>
          <p:nvPr/>
        </p:nvSpPr>
        <p:spPr bwMode="auto">
          <a:xfrm>
            <a:off x="827088" y="115888"/>
            <a:ext cx="7812087" cy="15652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chemeClr val="tx2"/>
                </a:solidFill>
              </a:rPr>
              <a:t>Приём «Алфавит»</a:t>
            </a:r>
            <a:br>
              <a:rPr lang="ru-RU" sz="2400" b="1" dirty="0">
                <a:solidFill>
                  <a:schemeClr val="tx2"/>
                </a:solidFill>
              </a:rPr>
            </a:br>
            <a:r>
              <a:rPr lang="ru-RU" b="1" dirty="0">
                <a:solidFill>
                  <a:schemeClr val="tx2"/>
                </a:solidFill>
              </a:rPr>
              <a:t>(для словарного слова </a:t>
            </a:r>
            <a:r>
              <a:rPr lang="ru-RU" b="1" dirty="0">
                <a:solidFill>
                  <a:srgbClr val="FF00FF"/>
                </a:solidFill>
              </a:rPr>
              <a:t>СОБАКА</a:t>
            </a:r>
            <a:r>
              <a:rPr lang="ru-RU" b="1" dirty="0">
                <a:solidFill>
                  <a:schemeClr val="tx2"/>
                </a:solidFill>
              </a:rPr>
              <a:t>)</a:t>
            </a:r>
          </a:p>
          <a:p>
            <a:pPr algn="l"/>
            <a:r>
              <a:rPr lang="ru-RU" b="1" dirty="0">
                <a:solidFill>
                  <a:srgbClr val="AA0206"/>
                </a:solidFill>
              </a:rPr>
              <a:t>Каждая группа может заполнять свою часть общего задания -это приём «Мозаика» для групповой или парной работы. </a:t>
            </a:r>
          </a:p>
          <a:p>
            <a:r>
              <a:rPr lang="ru-RU" b="1" dirty="0">
                <a:solidFill>
                  <a:srgbClr val="AA0206"/>
                </a:solidFill>
              </a:rPr>
              <a:t>  </a:t>
            </a:r>
          </a:p>
        </p:txBody>
      </p:sp>
      <p:sp>
        <p:nvSpPr>
          <p:cNvPr id="473094" name="Rectangle 6"/>
          <p:cNvSpPr>
            <a:spLocks/>
          </p:cNvSpPr>
          <p:nvPr/>
        </p:nvSpPr>
        <p:spPr bwMode="auto">
          <a:xfrm>
            <a:off x="468313" y="1268413"/>
            <a:ext cx="8229600" cy="485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ru-RU" sz="3600" b="1">
                <a:solidFill>
                  <a:srgbClr val="A70105"/>
                </a:solidFill>
                <a:latin typeface="Calibri" pitchFamily="34" charset="0"/>
              </a:rPr>
              <a:t>1. </a:t>
            </a:r>
            <a:r>
              <a:rPr lang="ru-RU" sz="3600" b="1">
                <a:solidFill>
                  <a:schemeClr val="hlink"/>
                </a:solidFill>
                <a:latin typeface="Calibri" pitchFamily="34" charset="0"/>
              </a:rPr>
              <a:t>А</a:t>
            </a:r>
            <a:r>
              <a:rPr lang="ru-RU" sz="3600" b="1">
                <a:solidFill>
                  <a:srgbClr val="A70105"/>
                </a:solidFill>
                <a:latin typeface="Calibri" pitchFamily="34" charset="0"/>
              </a:rPr>
              <a:t>ртемон</a:t>
            </a:r>
            <a:r>
              <a:rPr lang="en-US" sz="3600" b="1">
                <a:solidFill>
                  <a:srgbClr val="A70105"/>
                </a:solidFill>
                <a:latin typeface="Calibri" pitchFamily="34" charset="0"/>
              </a:rPr>
              <a:t> –</a:t>
            </a:r>
            <a:r>
              <a:rPr lang="ru-RU" sz="3600" b="1">
                <a:solidFill>
                  <a:srgbClr val="A70105"/>
                </a:solidFill>
                <a:latin typeface="Calibri" pitchFamily="34" charset="0"/>
              </a:rPr>
              <a:t> </a:t>
            </a:r>
            <a:r>
              <a:rPr lang="ru-RU" sz="3600" b="1">
                <a:solidFill>
                  <a:srgbClr val="FF00FF"/>
                </a:solidFill>
                <a:latin typeface="Calibri" pitchFamily="34" charset="0"/>
              </a:rPr>
              <a:t>собака </a:t>
            </a:r>
            <a:r>
              <a:rPr lang="ru-RU" sz="3600" b="1">
                <a:solidFill>
                  <a:srgbClr val="A70105"/>
                </a:solidFill>
                <a:latin typeface="Calibri" pitchFamily="34" charset="0"/>
              </a:rPr>
              <a:t>Мальвины.</a:t>
            </a:r>
          </a:p>
          <a:p>
            <a:pPr marL="342900" indent="-342900" algn="l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ru-RU" sz="3600" b="1">
                <a:solidFill>
                  <a:srgbClr val="A70105"/>
                </a:solidFill>
                <a:latin typeface="Calibri" pitchFamily="34" charset="0"/>
              </a:rPr>
              <a:t>2. </a:t>
            </a:r>
            <a:r>
              <a:rPr lang="ru-RU" sz="3600" b="1">
                <a:solidFill>
                  <a:srgbClr val="FF00FF"/>
                </a:solidFill>
                <a:latin typeface="Calibri" pitchFamily="34" charset="0"/>
              </a:rPr>
              <a:t>Б</a:t>
            </a:r>
            <a:r>
              <a:rPr lang="ru-RU" sz="3600" b="1">
                <a:solidFill>
                  <a:srgbClr val="A70105"/>
                </a:solidFill>
                <a:latin typeface="Calibri" pitchFamily="34" charset="0"/>
              </a:rPr>
              <a:t>олонка – порода </a:t>
            </a:r>
            <a:r>
              <a:rPr lang="ru-RU" sz="3600" b="1">
                <a:solidFill>
                  <a:srgbClr val="FF00FF"/>
                </a:solidFill>
                <a:latin typeface="Calibri" pitchFamily="34" charset="0"/>
              </a:rPr>
              <a:t>собаки</a:t>
            </a:r>
            <a:r>
              <a:rPr lang="ru-RU" sz="3600" b="1">
                <a:solidFill>
                  <a:srgbClr val="A70105"/>
                </a:solidFill>
                <a:latin typeface="Calibri" pitchFamily="34" charset="0"/>
              </a:rPr>
              <a:t>.</a:t>
            </a:r>
          </a:p>
          <a:p>
            <a:pPr marL="342900" indent="-342900" algn="l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ru-RU" sz="3600" b="1">
                <a:solidFill>
                  <a:srgbClr val="A70105"/>
                </a:solidFill>
                <a:latin typeface="Calibri" pitchFamily="34" charset="0"/>
              </a:rPr>
              <a:t>3. </a:t>
            </a:r>
            <a:r>
              <a:rPr lang="ru-RU" sz="3600" b="1">
                <a:solidFill>
                  <a:srgbClr val="006600"/>
                </a:solidFill>
                <a:latin typeface="Calibri" pitchFamily="34" charset="0"/>
              </a:rPr>
              <a:t>В</a:t>
            </a:r>
            <a:r>
              <a:rPr lang="ru-RU" sz="3600" b="1">
                <a:solidFill>
                  <a:srgbClr val="A70105"/>
                </a:solidFill>
                <a:latin typeface="Calibri" pitchFamily="34" charset="0"/>
              </a:rPr>
              <a:t>иляет хвостом </a:t>
            </a:r>
            <a:r>
              <a:rPr lang="ru-RU" sz="3600" b="1">
                <a:solidFill>
                  <a:srgbClr val="FF00FF"/>
                </a:solidFill>
                <a:latin typeface="Calibri" pitchFamily="34" charset="0"/>
              </a:rPr>
              <a:t>собака</a:t>
            </a:r>
            <a:r>
              <a:rPr lang="ru-RU" sz="3600" b="1">
                <a:solidFill>
                  <a:srgbClr val="A70105"/>
                </a:solidFill>
                <a:latin typeface="Calibri" pitchFamily="34" charset="0"/>
              </a:rPr>
              <a:t> . </a:t>
            </a:r>
          </a:p>
          <a:p>
            <a:pPr marL="342900" indent="-342900" algn="l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ru-RU" sz="3600" b="1">
                <a:solidFill>
                  <a:srgbClr val="A70105"/>
                </a:solidFill>
                <a:latin typeface="Calibri" pitchFamily="34" charset="0"/>
              </a:rPr>
              <a:t>4. </a:t>
            </a:r>
            <a:r>
              <a:rPr lang="ru-RU" sz="3600" b="1">
                <a:solidFill>
                  <a:srgbClr val="003399"/>
                </a:solidFill>
                <a:latin typeface="Calibri" pitchFamily="34" charset="0"/>
              </a:rPr>
              <a:t>Г</a:t>
            </a:r>
            <a:r>
              <a:rPr lang="ru-RU" sz="3600" b="1">
                <a:solidFill>
                  <a:srgbClr val="A70105"/>
                </a:solidFill>
                <a:latin typeface="Calibri" pitchFamily="34" charset="0"/>
              </a:rPr>
              <a:t>ромко лает </a:t>
            </a:r>
            <a:r>
              <a:rPr lang="ru-RU" sz="3600" b="1">
                <a:solidFill>
                  <a:srgbClr val="FF00FF"/>
                </a:solidFill>
                <a:latin typeface="Calibri" pitchFamily="34" charset="0"/>
              </a:rPr>
              <a:t>собака</a:t>
            </a:r>
            <a:r>
              <a:rPr lang="ru-RU" sz="3600" b="1">
                <a:solidFill>
                  <a:srgbClr val="A70105"/>
                </a:solidFill>
                <a:latin typeface="Calibri" pitchFamily="34" charset="0"/>
              </a:rPr>
              <a:t>.</a:t>
            </a:r>
          </a:p>
          <a:p>
            <a:pPr marL="342900" indent="-342900" algn="l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ru-RU" sz="3600" b="1">
                <a:solidFill>
                  <a:srgbClr val="A70105"/>
                </a:solidFill>
                <a:latin typeface="Calibri" pitchFamily="34" charset="0"/>
              </a:rPr>
              <a:t>5. </a:t>
            </a:r>
            <a:r>
              <a:rPr lang="ru-RU" sz="3600" b="1">
                <a:solidFill>
                  <a:srgbClr val="CCCC00"/>
                </a:solidFill>
                <a:latin typeface="Calibri" pitchFamily="34" charset="0"/>
              </a:rPr>
              <a:t>Д</a:t>
            </a:r>
            <a:r>
              <a:rPr lang="ru-RU" sz="3600" b="1">
                <a:solidFill>
                  <a:srgbClr val="A70105"/>
                </a:solidFill>
                <a:latin typeface="Calibri" pitchFamily="34" charset="0"/>
              </a:rPr>
              <a:t>икая </a:t>
            </a:r>
            <a:r>
              <a:rPr lang="ru-RU" sz="3600" b="1">
                <a:solidFill>
                  <a:srgbClr val="FF00FF"/>
                </a:solidFill>
                <a:latin typeface="Calibri" pitchFamily="34" charset="0"/>
              </a:rPr>
              <a:t>собака</a:t>
            </a:r>
            <a:r>
              <a:rPr lang="ru-RU" sz="3600" b="1">
                <a:solidFill>
                  <a:srgbClr val="A70105"/>
                </a:solidFill>
                <a:latin typeface="Calibri" pitchFamily="34" charset="0"/>
              </a:rPr>
              <a:t> Динго.</a:t>
            </a:r>
          </a:p>
          <a:p>
            <a:pPr marL="342900" indent="-342900" algn="l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ru-RU" sz="3600" b="1">
                <a:solidFill>
                  <a:srgbClr val="A70105"/>
                </a:solidFill>
                <a:latin typeface="Calibri" pitchFamily="34" charset="0"/>
              </a:rPr>
              <a:t>6. </a:t>
            </a:r>
            <a:r>
              <a:rPr lang="ru-RU" sz="3600" b="1">
                <a:solidFill>
                  <a:srgbClr val="FF6600"/>
                </a:solidFill>
                <a:latin typeface="Calibri" pitchFamily="34" charset="0"/>
              </a:rPr>
              <a:t>Е</a:t>
            </a:r>
            <a:r>
              <a:rPr lang="ru-RU" sz="3600" b="1">
                <a:solidFill>
                  <a:srgbClr val="A70105"/>
                </a:solidFill>
                <a:latin typeface="Calibri" pitchFamily="34" charset="0"/>
              </a:rPr>
              <a:t>нотовидная </a:t>
            </a:r>
            <a:r>
              <a:rPr lang="ru-RU" sz="3600" b="1">
                <a:solidFill>
                  <a:srgbClr val="FF00FF"/>
                </a:solidFill>
                <a:latin typeface="Calibri" pitchFamily="34" charset="0"/>
              </a:rPr>
              <a:t>собака</a:t>
            </a:r>
            <a:r>
              <a:rPr lang="ru-RU" sz="3600" b="1">
                <a:solidFill>
                  <a:srgbClr val="A70105"/>
                </a:solidFill>
                <a:latin typeface="Calibri" pitchFamily="34" charset="0"/>
              </a:rPr>
              <a:t>.</a:t>
            </a:r>
          </a:p>
          <a:p>
            <a:pPr marL="342900" indent="-342900" algn="l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ru-RU" sz="3600" b="1">
                <a:solidFill>
                  <a:srgbClr val="A70105"/>
                </a:solidFill>
                <a:latin typeface="Calibri" pitchFamily="34" charset="0"/>
              </a:rPr>
              <a:t>7. </a:t>
            </a:r>
            <a:r>
              <a:rPr lang="ru-RU" sz="3600" b="1">
                <a:solidFill>
                  <a:srgbClr val="660066"/>
                </a:solidFill>
                <a:latin typeface="Calibri" pitchFamily="34" charset="0"/>
              </a:rPr>
              <a:t>Ж</a:t>
            </a:r>
            <a:r>
              <a:rPr lang="ru-RU" sz="3600" b="1">
                <a:solidFill>
                  <a:srgbClr val="A70105"/>
                </a:solidFill>
                <a:latin typeface="Calibri" pitchFamily="34" charset="0"/>
              </a:rPr>
              <a:t>учка – кличка </a:t>
            </a:r>
            <a:r>
              <a:rPr lang="ru-RU" sz="3600" b="1">
                <a:solidFill>
                  <a:srgbClr val="FF00FF"/>
                </a:solidFill>
                <a:latin typeface="Calibri" pitchFamily="34" charset="0"/>
              </a:rPr>
              <a:t>собаки</a:t>
            </a:r>
            <a:r>
              <a:rPr lang="ru-RU" sz="3600" b="1">
                <a:solidFill>
                  <a:srgbClr val="A70105"/>
                </a:solidFill>
                <a:latin typeface="Calibri" pitchFamily="34" charset="0"/>
              </a:rPr>
              <a:t>.</a:t>
            </a:r>
          </a:p>
          <a:p>
            <a:pPr marL="342900" indent="-342900" algn="l" eaLnBrk="0" hangingPunct="0">
              <a:spcBef>
                <a:spcPct val="20000"/>
              </a:spcBef>
              <a:buFont typeface="Arial" charset="0"/>
              <a:buChar char="•"/>
            </a:pPr>
            <a:r>
              <a:rPr lang="ru-RU" sz="3600" b="1">
                <a:solidFill>
                  <a:srgbClr val="A70105"/>
                </a:solidFill>
                <a:latin typeface="Calibri" pitchFamily="34" charset="0"/>
              </a:rPr>
              <a:t>8. </a:t>
            </a:r>
            <a:r>
              <a:rPr lang="ru-RU" sz="3600" b="1">
                <a:solidFill>
                  <a:srgbClr val="336600"/>
                </a:solidFill>
                <a:latin typeface="Calibri" pitchFamily="34" charset="0"/>
              </a:rPr>
              <a:t>З</a:t>
            </a:r>
            <a:r>
              <a:rPr lang="ru-RU" sz="3600" b="1">
                <a:solidFill>
                  <a:srgbClr val="A70105"/>
                </a:solidFill>
                <a:latin typeface="Calibri" pitchFamily="34" charset="0"/>
              </a:rPr>
              <a:t>лая </a:t>
            </a:r>
            <a:r>
              <a:rPr lang="ru-RU" sz="3600" b="1">
                <a:solidFill>
                  <a:srgbClr val="FF00FF"/>
                </a:solidFill>
                <a:latin typeface="Calibri" pitchFamily="34" charset="0"/>
              </a:rPr>
              <a:t>собака</a:t>
            </a:r>
            <a:r>
              <a:rPr lang="ru-RU" sz="3600" b="1">
                <a:solidFill>
                  <a:srgbClr val="A70105"/>
                </a:solidFill>
                <a:latin typeface="Calibri" pitchFamily="34" charset="0"/>
              </a:rPr>
              <a:t>.</a:t>
            </a:r>
          </a:p>
        </p:txBody>
      </p:sp>
      <p:pic>
        <p:nvPicPr>
          <p:cNvPr id="473095" name="Picture 7" descr="84195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24750" y="1341438"/>
            <a:ext cx="560388" cy="676275"/>
          </a:xfrm>
          <a:prstGeom prst="rect">
            <a:avLst/>
          </a:prstGeom>
          <a:noFill/>
        </p:spPr>
      </p:pic>
      <p:pic>
        <p:nvPicPr>
          <p:cNvPr id="473096" name="Picture 8" descr="Yorkshire-Terrier-Drawi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59563" y="1844675"/>
            <a:ext cx="684212" cy="847725"/>
          </a:xfrm>
          <a:prstGeom prst="rect">
            <a:avLst/>
          </a:prstGeom>
          <a:noFill/>
        </p:spPr>
      </p:pic>
      <p:pic>
        <p:nvPicPr>
          <p:cNvPr id="473097" name="Picture 9" descr="385064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80063" y="4005263"/>
            <a:ext cx="755650" cy="684212"/>
          </a:xfrm>
          <a:prstGeom prst="rect">
            <a:avLst/>
          </a:prstGeom>
          <a:noFill/>
        </p:spPr>
      </p:pic>
      <p:sp>
        <p:nvSpPr>
          <p:cNvPr id="473098" name="AutoShape 10" descr="68ede6966d1b8238387d1f95c567840a166f4e25"/>
          <p:cNvSpPr>
            <a:spLocks noChangeAspect="1" noChangeArrowheads="1"/>
          </p:cNvSpPr>
          <p:nvPr/>
        </p:nvSpPr>
        <p:spPr bwMode="auto">
          <a:xfrm>
            <a:off x="155575" y="46038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ru-RU"/>
          </a:p>
        </p:txBody>
      </p:sp>
      <p:sp>
        <p:nvSpPr>
          <p:cNvPr id="473099" name="AutoShape 11" descr="68ede6966d1b8238387d1f95c567840a166f4e25"/>
          <p:cNvSpPr>
            <a:spLocks noChangeAspect="1" noChangeArrowheads="1"/>
          </p:cNvSpPr>
          <p:nvPr/>
        </p:nvSpPr>
        <p:spPr bwMode="auto">
          <a:xfrm>
            <a:off x="155575" y="46038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ru-RU"/>
          </a:p>
        </p:txBody>
      </p:sp>
      <p:pic>
        <p:nvPicPr>
          <p:cNvPr id="473100" name="Picture 12" descr="1df8c077_resizedScaled_817to61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80063" y="4724400"/>
            <a:ext cx="647700" cy="4857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87" name="Rectangle 15"/>
          <p:cNvSpPr>
            <a:spLocks noGrp="1" noRot="1" noChangeArrowheads="1"/>
          </p:cNvSpPr>
          <p:nvPr>
            <p:ph type="title"/>
          </p:nvPr>
        </p:nvSpPr>
        <p:spPr>
          <a:xfrm>
            <a:off x="0" y="289844"/>
            <a:ext cx="9144000" cy="720080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Таблица " толстых " и " тонких " вопросов</a:t>
            </a:r>
          </a:p>
        </p:txBody>
      </p:sp>
      <p:graphicFrame>
        <p:nvGraphicFramePr>
          <p:cNvPr id="28690" name="Group 18"/>
          <p:cNvGraphicFramePr>
            <a:graphicFrameLocks noGrp="1"/>
          </p:cNvGraphicFramePr>
          <p:nvPr>
            <p:ph type="tbl" idx="1"/>
          </p:nvPr>
        </p:nvGraphicFramePr>
        <p:xfrm>
          <a:off x="914400" y="1340768"/>
          <a:ext cx="8007350" cy="5132816"/>
        </p:xfrm>
        <a:graphic>
          <a:graphicData uri="http://schemas.openxmlformats.org/drawingml/2006/table">
            <a:tbl>
              <a:tblPr/>
              <a:tblGrid>
                <a:gridCol w="3962400"/>
                <a:gridCol w="4044950"/>
              </a:tblGrid>
              <a:tr h="41524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«Тонкие» вопросы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«Толстые» вопросы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6982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Кто…?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Что…?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Когда…?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Может…?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Будет…?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Как звали…?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Было ли…?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Согласны ли вы…?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Верно ли…?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Дайте три объяснения, почему…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Объясните, почему…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Почему вы думаете…?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Почему вы считаете…?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В чем различие…?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charset="0"/>
                        </a:rPr>
                        <a:t>Что, если…?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974618355"/>
      </p:ext>
    </p:extLst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5400" b="1" dirty="0" smtClean="0">
                <a:solidFill>
                  <a:srgbClr val="0070C0"/>
                </a:solidFill>
              </a:rPr>
              <a:t>Ромашка </a:t>
            </a:r>
            <a:r>
              <a:rPr lang="ru-RU" sz="5400" b="1" dirty="0" err="1" smtClean="0">
                <a:solidFill>
                  <a:srgbClr val="0070C0"/>
                </a:solidFill>
              </a:rPr>
              <a:t>Блума</a:t>
            </a:r>
            <a:endParaRPr lang="ru-RU" sz="5400" b="1" dirty="0" smtClean="0">
              <a:solidFill>
                <a:srgbClr val="0070C0"/>
              </a:solidFill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857223" y="1428736"/>
            <a:ext cx="7974039" cy="5168914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Простые вопросы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(фактические вопросы) – требуют знания фактического материала  ориентированы на работу памяти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Уточняющие вопросы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– «насколько я понял….», «правильно ли я Вас поняла, что…»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Интерпретирующие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вопросы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(объясняющие) –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побуждая учеников к интерпретации, мы учим их навыкам осознания причин тех или иных поступков или мнений (почему?)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Оценочные вопросы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(сравнение) – необходимо использовать, когда вы слышите, что кто-либо из учеников выражает соседу по парте свое недовольство или удовольствие от произошедшего на уроке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Творческие вопросы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(прогноз) – «Как вы думаете, что произойдет дальше…?»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Практические вопросы 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– «Как мы можем…?» «Как поступили бы вы…?»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0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58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74638"/>
            <a:ext cx="8229600" cy="744537"/>
          </a:xfrm>
        </p:spPr>
        <p:txBody>
          <a:bodyPr anchor="b"/>
          <a:lstStyle/>
          <a:p>
            <a:pPr eaLnBrk="1" hangingPunct="1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«Ромашка </a:t>
            </a:r>
            <a:r>
              <a:rPr lang="ru-RU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Блума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</a:t>
            </a:r>
          </a:p>
        </p:txBody>
      </p:sp>
      <p:sp>
        <p:nvSpPr>
          <p:cNvPr id="323606" name="Oval 22"/>
          <p:cNvSpPr>
            <a:spLocks noChangeArrowheads="1"/>
          </p:cNvSpPr>
          <p:nvPr/>
        </p:nvSpPr>
        <p:spPr bwMode="auto">
          <a:xfrm rot="-3665019">
            <a:off x="4126986" y="1967361"/>
            <a:ext cx="2466975" cy="881063"/>
          </a:xfrm>
          <a:prstGeom prst="ellipse">
            <a:avLst/>
          </a:prstGeom>
          <a:solidFill>
            <a:schemeClr val="accent3">
              <a:lumMod val="75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dirty="0"/>
              <a:t>Простой</a:t>
            </a:r>
            <a:br>
              <a:rPr lang="ru-RU" sz="2000" dirty="0"/>
            </a:br>
            <a:r>
              <a:rPr lang="ru-RU" sz="2000" dirty="0"/>
              <a:t>вопрос</a:t>
            </a:r>
          </a:p>
        </p:txBody>
      </p:sp>
      <p:sp>
        <p:nvSpPr>
          <p:cNvPr id="323607" name="Oval 23"/>
          <p:cNvSpPr>
            <a:spLocks noChangeArrowheads="1"/>
          </p:cNvSpPr>
          <p:nvPr/>
        </p:nvSpPr>
        <p:spPr bwMode="auto">
          <a:xfrm rot="-52608">
            <a:off x="4775480" y="3025439"/>
            <a:ext cx="2530475" cy="858837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dirty="0"/>
              <a:t>Уточняющий</a:t>
            </a:r>
            <a:br>
              <a:rPr lang="ru-RU" sz="2000" dirty="0"/>
            </a:br>
            <a:r>
              <a:rPr lang="ru-RU" sz="2000" dirty="0"/>
              <a:t>вопрос</a:t>
            </a:r>
          </a:p>
        </p:txBody>
      </p:sp>
      <p:sp>
        <p:nvSpPr>
          <p:cNvPr id="323608" name="Oval 24"/>
          <p:cNvSpPr>
            <a:spLocks noChangeArrowheads="1"/>
          </p:cNvSpPr>
          <p:nvPr/>
        </p:nvSpPr>
        <p:spPr bwMode="auto">
          <a:xfrm rot="3547392">
            <a:off x="4161117" y="4155730"/>
            <a:ext cx="2530475" cy="860425"/>
          </a:xfrm>
          <a:prstGeom prst="ellipse">
            <a:avLst/>
          </a:prstGeom>
          <a:solidFill>
            <a:schemeClr val="accent6">
              <a:lumMod val="75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dirty="0"/>
              <a:t>Оценочный</a:t>
            </a:r>
            <a:br>
              <a:rPr lang="ru-RU" sz="2000" dirty="0"/>
            </a:br>
            <a:r>
              <a:rPr lang="ru-RU" sz="2000" dirty="0"/>
              <a:t>вопрос</a:t>
            </a:r>
          </a:p>
        </p:txBody>
      </p:sp>
      <p:sp>
        <p:nvSpPr>
          <p:cNvPr id="323609" name="Oval 25"/>
          <p:cNvSpPr>
            <a:spLocks noChangeArrowheads="1"/>
          </p:cNvSpPr>
          <p:nvPr/>
        </p:nvSpPr>
        <p:spPr bwMode="auto">
          <a:xfrm rot="-3652608">
            <a:off x="2909373" y="4153349"/>
            <a:ext cx="2466975" cy="881062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dirty="0"/>
              <a:t>Творческий</a:t>
            </a:r>
            <a:br>
              <a:rPr lang="ru-RU" sz="2000" dirty="0"/>
            </a:br>
            <a:r>
              <a:rPr lang="ru-RU" sz="2000" dirty="0"/>
              <a:t>вопрос</a:t>
            </a:r>
          </a:p>
        </p:txBody>
      </p:sp>
      <p:sp>
        <p:nvSpPr>
          <p:cNvPr id="323610" name="Oval 26"/>
          <p:cNvSpPr>
            <a:spLocks noChangeArrowheads="1"/>
          </p:cNvSpPr>
          <p:nvPr/>
        </p:nvSpPr>
        <p:spPr bwMode="auto">
          <a:xfrm rot="-52608">
            <a:off x="2130705" y="3088930"/>
            <a:ext cx="2530475" cy="8604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dirty="0"/>
              <a:t>Вопрос</a:t>
            </a:r>
            <a:br>
              <a:rPr lang="ru-RU" sz="2000" dirty="0"/>
            </a:br>
            <a:r>
              <a:rPr lang="ru-RU" sz="2000" dirty="0"/>
              <a:t>интерпретация</a:t>
            </a:r>
          </a:p>
        </p:txBody>
      </p:sp>
      <p:sp>
        <p:nvSpPr>
          <p:cNvPr id="323611" name="Oval 27"/>
          <p:cNvSpPr>
            <a:spLocks noChangeArrowheads="1"/>
          </p:cNvSpPr>
          <p:nvPr/>
        </p:nvSpPr>
        <p:spPr bwMode="auto">
          <a:xfrm rot="3547392">
            <a:off x="2822061" y="1967361"/>
            <a:ext cx="2530475" cy="858837"/>
          </a:xfrm>
          <a:prstGeom prst="ellipse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dirty="0"/>
              <a:t>Практический</a:t>
            </a:r>
            <a:br>
              <a:rPr lang="ru-RU" sz="2000" dirty="0"/>
            </a:br>
            <a:r>
              <a:rPr lang="ru-RU" sz="2000" dirty="0"/>
              <a:t>вопрос</a:t>
            </a:r>
          </a:p>
        </p:txBody>
      </p:sp>
      <p:sp>
        <p:nvSpPr>
          <p:cNvPr id="323612" name="Oval 28"/>
          <p:cNvSpPr>
            <a:spLocks noChangeArrowheads="1"/>
          </p:cNvSpPr>
          <p:nvPr/>
        </p:nvSpPr>
        <p:spPr bwMode="auto">
          <a:xfrm rot="-184430">
            <a:off x="4375430" y="3088939"/>
            <a:ext cx="765175" cy="74612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7200" dirty="0"/>
              <a:t>?</a:t>
            </a:r>
          </a:p>
        </p:txBody>
      </p:sp>
    </p:spTree>
  </p:cSld>
  <p:clrMapOvr>
    <a:masterClrMapping/>
  </p:clrMapOvr>
  <p:transition spd="slow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38790" y="1844824"/>
            <a:ext cx="7605865" cy="240065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ru-RU" sz="5000" b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«Скажи мне – я забуду, </a:t>
            </a:r>
            <a:br>
              <a:rPr lang="ru-RU" sz="5000" b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5000" b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Покажи мне – я запомню, </a:t>
            </a:r>
            <a:br>
              <a:rPr lang="ru-RU" sz="5000" b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sz="5000" b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Вовлеки меня – я пойму».</a:t>
            </a:r>
            <a:endParaRPr lang="ru-RU" sz="50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79874" name="Picture 2" descr="http://www.ramki-photoshop.ru/predmety/1/chernil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4149080"/>
            <a:ext cx="2151243" cy="2192539"/>
          </a:xfrm>
          <a:prstGeom prst="rect">
            <a:avLst/>
          </a:prstGeo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428596" y="357167"/>
            <a:ext cx="8215342" cy="1541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eaLnBrk="0" hangingPunct="0"/>
            <a:r>
              <a:rPr lang="ru-RU" sz="1400" b="1" dirty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    </a:t>
            </a:r>
            <a:r>
              <a:rPr lang="ru-RU" sz="3200" b="1" dirty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Игра «Верите ли вы?», или «</a:t>
            </a:r>
            <a:r>
              <a:rPr lang="ru-RU" sz="3200" b="1" dirty="0" err="1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Данетка</a:t>
            </a:r>
            <a:r>
              <a:rPr lang="ru-RU" sz="3200" b="1" dirty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».</a:t>
            </a:r>
          </a:p>
          <a:p>
            <a:pPr eaLnBrk="0" hangingPunct="0"/>
            <a:r>
              <a:rPr lang="ru-RU" sz="20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   Окружающий мир. Тема: </a:t>
            </a:r>
            <a:r>
              <a:rPr lang="ru-RU" sz="2000" b="1" dirty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«Пустыня».</a:t>
            </a:r>
            <a:endParaRPr lang="ru-RU" sz="2000" dirty="0">
              <a:solidFill>
                <a:srgbClr val="0070C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endParaRPr lang="ru-RU" sz="4000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500034" y="1571612"/>
          <a:ext cx="8001027" cy="4929226"/>
        </p:xfrm>
        <a:graphic>
          <a:graphicData uri="http://schemas.openxmlformats.org/drawingml/2006/table">
            <a:tbl>
              <a:tblPr/>
              <a:tblGrid>
                <a:gridCol w="459559"/>
                <a:gridCol w="5898892"/>
                <a:gridCol w="953768"/>
                <a:gridCol w="688808"/>
              </a:tblGrid>
              <a:tr h="3238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№      </a:t>
                      </a:r>
                      <a:endParaRPr lang="ru-RU" sz="2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Вопросы</a:t>
                      </a:r>
                      <a:endParaRPr lang="ru-RU" sz="2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ДА</a:t>
                      </a:r>
                      <a:endParaRPr lang="ru-RU" sz="2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Нет</a:t>
                      </a:r>
                      <a:endParaRPr lang="ru-RU" sz="2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13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1</a:t>
                      </a:r>
                      <a:endParaRPr lang="ru-RU" sz="2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Верите ли вы, что в пустыне живут слоны?</a:t>
                      </a:r>
                      <a:endParaRPr lang="ru-RU" sz="2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13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2</a:t>
                      </a:r>
                      <a:endParaRPr lang="ru-RU" sz="24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Верите ли вы, что в пустыне нет растений?</a:t>
                      </a:r>
                      <a:endParaRPr lang="ru-RU" sz="2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13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3</a:t>
                      </a:r>
                      <a:endParaRPr lang="ru-RU" sz="24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 dirty="0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Верите ли вы, что в пустыне жарко?</a:t>
                      </a:r>
                      <a:endParaRPr lang="ru-RU" sz="2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513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b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4</a:t>
                      </a:r>
                      <a:endParaRPr lang="ru-RU" sz="24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3200" b="1">
                          <a:solidFill>
                            <a:schemeClr val="tx1"/>
                          </a:solidFill>
                          <a:latin typeface="Calibri"/>
                          <a:ea typeface="Calibri"/>
                          <a:cs typeface="Times New Roman"/>
                        </a:rPr>
                        <a:t>Верите ли вы, что в пустыне идет снег?</a:t>
                      </a:r>
                      <a:endParaRPr lang="ru-RU" sz="240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2400" dirty="0">
                        <a:solidFill>
                          <a:schemeClr val="tx1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6576" marR="6657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6"/>
          <p:cNvSpPr txBox="1">
            <a:spLocks/>
          </p:cNvSpPr>
          <p:nvPr/>
        </p:nvSpPr>
        <p:spPr>
          <a:xfrm>
            <a:off x="685800" y="500063"/>
            <a:ext cx="77724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800" b="1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Приём «Корзина идей»</a:t>
            </a:r>
            <a:r>
              <a:rPr kumimoji="0" lang="ru-RU" sz="4800" b="0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4800" b="0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ru-RU" sz="48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Подзаголовок 4"/>
          <p:cNvSpPr txBox="1">
            <a:spLocks/>
          </p:cNvSpPr>
          <p:nvPr/>
        </p:nvSpPr>
        <p:spPr>
          <a:xfrm>
            <a:off x="1142976" y="1357313"/>
            <a:ext cx="7215212" cy="4357687"/>
          </a:xfrm>
          <a:prstGeom prst="rect">
            <a:avLst/>
          </a:prstGeom>
        </p:spPr>
        <p:txBody>
          <a:bodyPr rtlCol="0">
            <a:normAutofit fontScale="62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4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Групповая работа</a:t>
            </a:r>
            <a:r>
              <a:rPr kumimoji="0" lang="ru-RU" sz="3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Каждая группа после предварительного обсуждения высказывает свои предположения: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4500" b="1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Почва – это …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4500" b="1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… земля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4500" b="1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… растительная земля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4500" b="1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… вещество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4500" b="1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… суша, а не вода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4500" b="1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… место обитания, дом животных</a:t>
            </a:r>
            <a:endParaRPr kumimoji="0" lang="ru-RU" sz="3400" b="1" i="0" u="none" strike="noStrike" kern="1200" cap="none" spc="0" normalizeH="0" baseline="0" noProof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400" b="1" i="1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Подведение итогов работы групп. На доске фиксируются все предположения.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C:\Users\NINA\Desktop\кор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428604"/>
            <a:ext cx="7429552" cy="53390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066800" y="381000"/>
            <a:ext cx="5160963" cy="690563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5400" b="1" i="0" u="none" strike="noStrike" kern="1200" cap="none" spc="0" normalizeH="0" baseline="0" noProof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СИНКВЕЙН</a:t>
            </a:r>
            <a:endParaRPr kumimoji="0" lang="ru-RU" sz="54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643313" y="1082675"/>
            <a:ext cx="292893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Это стихотворение из пяти строк.</a:t>
            </a:r>
            <a:endParaRPr lang="ru-RU" sz="3600" b="1" dirty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" name="Прямоугольник 4"/>
          <p:cNvSpPr>
            <a:spLocks noChangeArrowheads="1"/>
          </p:cNvSpPr>
          <p:nvPr/>
        </p:nvSpPr>
        <p:spPr bwMode="auto">
          <a:xfrm>
            <a:off x="928688" y="1643063"/>
            <a:ext cx="61436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>
                <a:solidFill>
                  <a:srgbClr val="00B0F0"/>
                </a:solidFill>
                <a:latin typeface="Calibri" pitchFamily="34" charset="0"/>
              </a:rPr>
              <a:t>                        </a:t>
            </a:r>
            <a:r>
              <a:rPr lang="ru-RU" sz="2400" b="1" dirty="0">
                <a:solidFill>
                  <a:srgbClr val="00B0F0"/>
                </a:solidFill>
                <a:latin typeface="Calibri" pitchFamily="34" charset="0"/>
              </a:rPr>
              <a:t>Форма письменной рефлексии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428625" y="2428875"/>
            <a:ext cx="8402638" cy="409575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первой строчке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тема называется одним словом (обычно существительным)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Вторая строчка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– это описание темы в двух словах (двумя прилагательными)</a:t>
            </a:r>
          </a:p>
          <a:p>
            <a:pPr marL="342900" lvl="0" indent="-34290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Третья строчка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– это описание действия в рамках этой темы тремя </a:t>
            </a:r>
            <a:r>
              <a:rPr lang="ru-RU" sz="2400" b="1" dirty="0" smtClean="0"/>
              <a:t>словами (тремя глаголами)</a:t>
            </a:r>
            <a:endParaRPr kumimoji="0" lang="ru-RU" sz="24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Четвертая строчка</a:t>
            </a: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– это фраза из четырех слов, показывающая отношение к теме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Последняя строка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– это синоним из одного слова, который повторяет суть темы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75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7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500063" y="250825"/>
            <a:ext cx="8001000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4400" b="1" dirty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Прием «Написания </a:t>
            </a:r>
            <a:r>
              <a:rPr lang="ru-RU" sz="4400" b="1" dirty="0" err="1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синквейна</a:t>
            </a:r>
            <a:r>
              <a:rPr lang="ru-RU" sz="4400" b="1" dirty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»</a:t>
            </a:r>
            <a:endParaRPr lang="ru-RU" sz="5400" b="1" dirty="0">
              <a:solidFill>
                <a:srgbClr val="0070C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714375" y="1152525"/>
            <a:ext cx="7072313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0" hangingPunct="0"/>
            <a:r>
              <a:rPr lang="ru-RU" sz="2400" b="1" i="1" dirty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Окружающий мир  Тема: «Пустыня» </a:t>
            </a:r>
            <a:endParaRPr lang="ru-RU" sz="1200" dirty="0">
              <a:solidFill>
                <a:srgbClr val="0070C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ctr" eaLnBrk="0" hangingPunct="0"/>
            <a:r>
              <a:rPr lang="ru-RU" sz="2400" b="1" i="1" u="sng" dirty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Пустыня</a:t>
            </a:r>
            <a:endParaRPr lang="ru-RU" sz="1200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ctr" eaLnBrk="0" hangingPunct="0"/>
            <a:r>
              <a:rPr lang="ru-RU" sz="24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Жаркая, песчаная.</a:t>
            </a:r>
            <a:endParaRPr lang="ru-RU" sz="1200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ctr" eaLnBrk="0" hangingPunct="0"/>
            <a:r>
              <a:rPr lang="ru-RU" sz="24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Идешь, бредешь, проваливаешься.</a:t>
            </a:r>
            <a:endParaRPr lang="ru-RU" sz="1200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ctr" eaLnBrk="0" hangingPunct="0"/>
            <a:r>
              <a:rPr lang="ru-RU" sz="24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Как хочется пить!</a:t>
            </a:r>
            <a:endParaRPr lang="ru-RU" sz="1200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ctr" eaLnBrk="0" hangingPunct="0"/>
            <a:r>
              <a:rPr lang="ru-RU" sz="24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Ад.</a:t>
            </a:r>
            <a:endParaRPr lang="ru-RU" sz="3200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571500" y="3822700"/>
            <a:ext cx="8286750" cy="169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2000" b="1" dirty="0">
                <a:solidFill>
                  <a:srgbClr val="FF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Учитель.                                                                   Учитель. </a:t>
            </a:r>
            <a:endParaRPr lang="ru-RU" sz="1100" b="1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0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Суетливый, крикливый.                              Душевный, открытый. </a:t>
            </a:r>
            <a:endParaRPr lang="ru-RU" sz="1100" b="1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0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Объясняет, объясняет и ждет.                  Любящий, идущий, думающий.</a:t>
            </a:r>
            <a:endParaRPr lang="ru-RU" sz="1100" b="1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0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Когда окончится эта пытка?                       Много идей – мало времени.</a:t>
            </a:r>
            <a:endParaRPr lang="ru-RU" sz="1100" b="1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sz="20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Бедолага!                                                         Призвание.</a:t>
            </a:r>
            <a:endParaRPr lang="ru-RU" sz="2800" b="1" dirty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5" name="Picture 7" descr="http://go4.imgsmail.ru/imgpreview?key=b7032de524a2bda&amp;mb=imgdb_preview_103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72264" y="1357298"/>
            <a:ext cx="2071702" cy="2303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0"/>
            <a:ext cx="7758138" cy="45719"/>
          </a:xfrm>
        </p:spPr>
        <p:txBody>
          <a:bodyPr>
            <a:normAutofit fontScale="90000"/>
          </a:bodyPr>
          <a:lstStyle/>
          <a:p>
            <a:r>
              <a:rPr lang="ru-RU" sz="2700" b="1" cap="all" dirty="0" smtClean="0"/>
              <a:t/>
            </a:r>
            <a:br>
              <a:rPr lang="ru-RU" sz="2700" b="1" cap="all" dirty="0" smtClean="0"/>
            </a:br>
            <a:r>
              <a:rPr lang="ru-RU" sz="2700" b="1" cap="all" dirty="0" smtClean="0"/>
              <a:t/>
            </a:r>
            <a:br>
              <a:rPr lang="ru-RU" sz="2700" b="1" cap="all" dirty="0" smtClean="0"/>
            </a:br>
            <a:r>
              <a:rPr lang="ru-RU" sz="2700" b="1" cap="all" dirty="0" smtClean="0"/>
              <a:t/>
            </a:r>
            <a:br>
              <a:rPr lang="ru-RU" sz="2700" b="1" cap="all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endParaRPr lang="ru-RU" sz="27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71472" y="500042"/>
            <a:ext cx="8115328" cy="551975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i="1" cap="all" dirty="0" smtClean="0"/>
              <a:t>МЕТОД «ШЕСТЬ ШЛЯП МЫШЛЕНИЯ» </a:t>
            </a:r>
          </a:p>
          <a:p>
            <a:pPr algn="ctr">
              <a:buNone/>
            </a:pPr>
            <a:r>
              <a:rPr lang="ru-RU" sz="2800" b="1" i="1" cap="all" dirty="0" smtClean="0"/>
              <a:t>ЭДВАРДА ДЕ БОНО </a:t>
            </a:r>
          </a:p>
          <a:p>
            <a:pPr algn="ctr">
              <a:buNone/>
            </a:pPr>
            <a:r>
              <a:rPr lang="ru-RU" sz="2800" b="1" i="1" cap="all" dirty="0" smtClean="0"/>
              <a:t>ДЛЯ РАЗВИТИЯ ТКМ И НАВЫКОВ РАБОТЫ С ИНФОРМАЦИЕЙ</a:t>
            </a:r>
            <a:endParaRPr lang="ru-RU" sz="28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 l="14843" t="17773" r="20703" b="26562"/>
          <a:stretch>
            <a:fillRect/>
          </a:stretch>
        </p:blipFill>
        <p:spPr bwMode="auto">
          <a:xfrm>
            <a:off x="2857488" y="3214686"/>
            <a:ext cx="3143272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8" name="Picture 4" descr="C:\Users\Мама\Desktop\i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1772816"/>
            <a:ext cx="2437773" cy="2448272"/>
          </a:xfrm>
          <a:prstGeom prst="rect">
            <a:avLst/>
          </a:prstGeom>
          <a:noFill/>
        </p:spPr>
      </p:pic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2555776" y="548680"/>
            <a:ext cx="314327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Назначение метода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1763688" y="1124744"/>
            <a:ext cx="4743735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Применяется при проведении любой дискуссии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как удобный способ управлять мышлением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и переключать</a:t>
            </a:r>
            <a:r>
              <a:rPr kumimoji="0" lang="ru-RU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его.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Один из инструментов развития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творческого мышления.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1259632" y="2924944"/>
            <a:ext cx="4857783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Цель метода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Научить людей лучше понимать особенности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своего мышления,</a:t>
            </a:r>
            <a:r>
              <a:rPr kumimoji="0" lang="ru-RU" sz="16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контролировать свой образ мыслей и более точно соотносить его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с поставленными задачами с целью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более эффективного использования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процесса мышления при решении проблем.</a:t>
            </a:r>
            <a:endParaRPr kumimoji="0" lang="ru-RU" sz="16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5000636"/>
            <a:ext cx="814393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Надевая шляпу</a:t>
            </a:r>
            <a:r>
              <a:rPr lang="ru-RU" b="1" dirty="0"/>
              <a:t> мышления, мы </a:t>
            </a:r>
            <a:r>
              <a:rPr lang="ru-RU" b="1" dirty="0">
                <a:solidFill>
                  <a:srgbClr val="FF0000"/>
                </a:solidFill>
              </a:rPr>
              <a:t>принимаем на себя роль</a:t>
            </a:r>
            <a:r>
              <a:rPr lang="ru-RU" b="1" dirty="0"/>
              <a:t>, на которую эта шляпа указывает.</a:t>
            </a:r>
          </a:p>
          <a:p>
            <a:pPr algn="ctr"/>
            <a:r>
              <a:rPr lang="ru-RU" b="1" dirty="0">
                <a:solidFill>
                  <a:srgbClr val="FF0000"/>
                </a:solidFill>
              </a:rPr>
              <a:t>Снимая шляпу </a:t>
            </a:r>
            <a:r>
              <a:rPr lang="ru-RU" b="1" dirty="0"/>
              <a:t>конкретного цвета, мы </a:t>
            </a:r>
            <a:r>
              <a:rPr lang="ru-RU" b="1" dirty="0">
                <a:solidFill>
                  <a:srgbClr val="FF0000"/>
                </a:solidFill>
              </a:rPr>
              <a:t>уходим от этого типа мышления</a:t>
            </a:r>
            <a:r>
              <a:rPr lang="ru-RU" b="1" dirty="0"/>
              <a:t>.</a:t>
            </a:r>
          </a:p>
          <a:p>
            <a:pPr algn="ctr"/>
            <a:r>
              <a:rPr lang="ru-RU" b="1" dirty="0"/>
              <a:t>При смене одной шляпы на другую происходит мгновенное переключение мышления.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8024" y="548680"/>
            <a:ext cx="3918300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1043608" y="1109933"/>
            <a:ext cx="4824536" cy="427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Достоинства метода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Наглядность, простота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b="1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о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своения  и применения.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Это простой и удобный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инструмент , чтобы научиться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лучше: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работать с информацией;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использовать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интуицию;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ru-RU" b="1" baseline="0" dirty="0" smtClean="0">
                <a:latin typeface="Arial" pitchFamily="34" charset="0"/>
                <a:cs typeface="Arial" pitchFamily="34" charset="0"/>
              </a:rPr>
              <a:t> критически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анализировать проблему;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генерировать творческие идеи;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ru-RU" b="1" dirty="0" smtClean="0">
                <a:latin typeface="Arial" pitchFamily="34" charset="0"/>
                <a:cs typeface="Arial" pitchFamily="34" charset="0"/>
              </a:rPr>
              <a:t> организовывать свое мышление.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96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96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1196752"/>
            <a:ext cx="521668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u="sng" dirty="0"/>
              <a:t>Белая шляпа</a:t>
            </a:r>
            <a:r>
              <a:rPr lang="ru-RU" sz="2800" b="1" dirty="0"/>
              <a:t>. </a:t>
            </a:r>
            <a:endParaRPr lang="ru-RU" sz="2800" b="1" dirty="0" smtClean="0"/>
          </a:p>
          <a:p>
            <a:r>
              <a:rPr lang="ru-RU" sz="2400" b="1" dirty="0" smtClean="0"/>
              <a:t>Белый </a:t>
            </a:r>
            <a:r>
              <a:rPr lang="ru-RU" sz="2400" b="1" dirty="0"/>
              <a:t>цвет наводит на мысль о бумаге. </a:t>
            </a:r>
            <a:endParaRPr lang="ru-RU" sz="2400" b="1" dirty="0" smtClean="0"/>
          </a:p>
          <a:p>
            <a:r>
              <a:rPr lang="ru-RU" sz="2400" b="1" dirty="0" smtClean="0"/>
              <a:t>В </a:t>
            </a:r>
            <a:r>
              <a:rPr lang="ru-RU" sz="2400" b="1" dirty="0"/>
              <a:t>этом режиме мы сосредоточены на той информации, которой располагаем или которая необходима для принятия решения: </a:t>
            </a:r>
            <a:endParaRPr lang="ru-RU" sz="2400" b="1" dirty="0" smtClean="0"/>
          </a:p>
          <a:p>
            <a:endParaRPr lang="ru-RU" sz="2400" b="1" dirty="0" smtClean="0"/>
          </a:p>
          <a:p>
            <a:pPr algn="ctr"/>
            <a:r>
              <a:rPr lang="ru-RU" sz="2400" b="1" dirty="0" smtClean="0"/>
              <a:t>- только </a:t>
            </a:r>
            <a:r>
              <a:rPr lang="ru-RU" sz="2400" b="1" dirty="0"/>
              <a:t>факты и цифры.</a:t>
            </a:r>
          </a:p>
        </p:txBody>
      </p:sp>
      <p:sp>
        <p:nvSpPr>
          <p:cNvPr id="8" name="Oval 2"/>
          <p:cNvSpPr>
            <a:spLocks noChangeArrowheads="1"/>
          </p:cNvSpPr>
          <p:nvPr/>
        </p:nvSpPr>
        <p:spPr bwMode="auto">
          <a:xfrm>
            <a:off x="5508104" y="3573016"/>
            <a:ext cx="3175264" cy="1392866"/>
          </a:xfrm>
          <a:prstGeom prst="ellipse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3"/>
          <p:cNvSpPr>
            <a:spLocks noChangeArrowheads="1"/>
          </p:cNvSpPr>
          <p:nvPr/>
        </p:nvSpPr>
        <p:spPr bwMode="auto">
          <a:xfrm>
            <a:off x="6021636" y="1824913"/>
            <a:ext cx="2119064" cy="2496691"/>
          </a:xfrm>
          <a:prstGeom prst="flowChartMagneticDisk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1268760"/>
            <a:ext cx="5472608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 dirty="0">
                <a:solidFill>
                  <a:srgbClr val="FF0000"/>
                </a:solidFill>
              </a:rPr>
              <a:t>Красная шляпа</a:t>
            </a:r>
            <a:r>
              <a:rPr lang="ru-RU" sz="2800" u="sng" dirty="0">
                <a:solidFill>
                  <a:srgbClr val="FF0000"/>
                </a:solidFill>
              </a:rPr>
              <a:t>. </a:t>
            </a:r>
            <a:endParaRPr lang="ru-RU" sz="2800" u="sng" dirty="0" smtClean="0">
              <a:solidFill>
                <a:srgbClr val="FF0000"/>
              </a:solidFill>
            </a:endParaRPr>
          </a:p>
          <a:p>
            <a:r>
              <a:rPr lang="ru-RU" sz="2400" b="1" dirty="0" smtClean="0"/>
              <a:t>Красный </a:t>
            </a:r>
            <a:r>
              <a:rPr lang="ru-RU" sz="2400" b="1" dirty="0"/>
              <a:t>цвет наводит на мысль об огне. Красная шляпа связана с эмоциями, интуицией, чувствами и предчувствиями. </a:t>
            </a:r>
            <a:endParaRPr lang="ru-RU" sz="2400" b="1" dirty="0" smtClean="0"/>
          </a:p>
          <a:p>
            <a:r>
              <a:rPr lang="ru-RU" sz="2400" b="1" dirty="0" smtClean="0"/>
              <a:t>Здесь </a:t>
            </a:r>
            <a:r>
              <a:rPr lang="ru-RU" sz="2400" b="1" dirty="0"/>
              <a:t>не нужно ничего </a:t>
            </a:r>
            <a:endParaRPr lang="ru-RU" sz="2400" b="1" dirty="0" smtClean="0"/>
          </a:p>
          <a:p>
            <a:r>
              <a:rPr lang="ru-RU" sz="2400" b="1" dirty="0" smtClean="0"/>
              <a:t>обосновывать</a:t>
            </a:r>
            <a:r>
              <a:rPr lang="ru-RU" sz="2400" b="1" dirty="0"/>
              <a:t>. </a:t>
            </a:r>
            <a:endParaRPr lang="ru-RU" sz="2400" b="1" dirty="0" smtClean="0"/>
          </a:p>
          <a:p>
            <a:endParaRPr lang="ru-RU" sz="2400" b="1" dirty="0" smtClean="0"/>
          </a:p>
          <a:p>
            <a:pPr>
              <a:buFont typeface="Arial" pitchFamily="34" charset="0"/>
              <a:buChar char="•"/>
            </a:pPr>
            <a:r>
              <a:rPr lang="ru-RU" sz="2400" b="1" dirty="0" smtClean="0"/>
              <a:t>Что я чувствую?</a:t>
            </a:r>
          </a:p>
          <a:p>
            <a:pPr>
              <a:buFont typeface="Arial" pitchFamily="34" charset="0"/>
              <a:buChar char="•"/>
            </a:pPr>
            <a:endParaRPr lang="ru-RU" sz="2400" b="1" dirty="0" smtClean="0"/>
          </a:p>
          <a:p>
            <a:pPr>
              <a:buFont typeface="Arial" pitchFamily="34" charset="0"/>
              <a:buChar char="•"/>
            </a:pPr>
            <a:r>
              <a:rPr lang="ru-RU" sz="2400" b="1" dirty="0" smtClean="0"/>
              <a:t>Что мне подсказывает моя</a:t>
            </a:r>
          </a:p>
          <a:p>
            <a:r>
              <a:rPr lang="ru-RU" sz="2400" b="1" dirty="0" smtClean="0"/>
              <a:t> интуиция?</a:t>
            </a:r>
            <a:endParaRPr lang="ru-RU" sz="2400" b="1" dirty="0"/>
          </a:p>
        </p:txBody>
      </p:sp>
      <p:sp>
        <p:nvSpPr>
          <p:cNvPr id="6" name="Oval 2"/>
          <p:cNvSpPr>
            <a:spLocks noChangeArrowheads="1"/>
          </p:cNvSpPr>
          <p:nvPr/>
        </p:nvSpPr>
        <p:spPr bwMode="auto">
          <a:xfrm>
            <a:off x="5724128" y="4149080"/>
            <a:ext cx="3175264" cy="1392866"/>
          </a:xfrm>
          <a:prstGeom prst="ellipse">
            <a:avLst/>
          </a:prstGeom>
          <a:solidFill>
            <a:srgbClr val="FF0000"/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3"/>
          <p:cNvSpPr>
            <a:spLocks noChangeArrowheads="1"/>
          </p:cNvSpPr>
          <p:nvPr/>
        </p:nvSpPr>
        <p:spPr bwMode="auto">
          <a:xfrm>
            <a:off x="6237660" y="2328969"/>
            <a:ext cx="2119064" cy="2496691"/>
          </a:xfrm>
          <a:prstGeom prst="flowChartMagneticDisk">
            <a:avLst/>
          </a:prstGeom>
          <a:solidFill>
            <a:srgbClr val="FF0000"/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 descr="https://fs00.infourok.ru/images/doc/224/26205/1/img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548680"/>
            <a:ext cx="7199999" cy="54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15616" y="1268760"/>
            <a:ext cx="4572000" cy="42165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u="sng" dirty="0"/>
              <a:t>Черная шляпа</a:t>
            </a:r>
            <a:r>
              <a:rPr lang="ru-RU" sz="2800" b="1" dirty="0"/>
              <a:t>. </a:t>
            </a:r>
            <a:endParaRPr lang="ru-RU" sz="2800" b="1" dirty="0" smtClean="0"/>
          </a:p>
          <a:p>
            <a:r>
              <a:rPr lang="ru-RU" sz="2400" b="1" dirty="0" smtClean="0"/>
              <a:t>Черный </a:t>
            </a:r>
            <a:r>
              <a:rPr lang="ru-RU" sz="2400" b="1" dirty="0"/>
              <a:t>цвет напоминает о мантии судьи и означает осторожность. Черная шляпа - это режим критики и оценки, она указывает на недостатки и риски и говорит, почему что-то может не получиться</a:t>
            </a:r>
            <a:r>
              <a:rPr lang="ru-RU" sz="2400" b="1" dirty="0" smtClean="0"/>
              <a:t>.</a:t>
            </a:r>
          </a:p>
          <a:p>
            <a:pPr algn="ctr"/>
            <a:endParaRPr lang="ru-RU" sz="2400" b="1" dirty="0" smtClean="0"/>
          </a:p>
          <a:p>
            <a:pPr algn="ctr">
              <a:buFont typeface="Arial" pitchFamily="34" charset="0"/>
              <a:buChar char="•"/>
            </a:pPr>
            <a:r>
              <a:rPr lang="ru-RU" sz="2400" b="1" dirty="0" smtClean="0"/>
              <a:t> На что надо обратить внимание? </a:t>
            </a:r>
            <a:endParaRPr lang="ru-RU" sz="2400" b="1" dirty="0"/>
          </a:p>
        </p:txBody>
      </p:sp>
      <p:sp>
        <p:nvSpPr>
          <p:cNvPr id="4" name="Oval 2"/>
          <p:cNvSpPr>
            <a:spLocks noChangeArrowheads="1"/>
          </p:cNvSpPr>
          <p:nvPr/>
        </p:nvSpPr>
        <p:spPr bwMode="auto">
          <a:xfrm>
            <a:off x="5508104" y="3645024"/>
            <a:ext cx="3175264" cy="1392866"/>
          </a:xfrm>
          <a:prstGeom prst="ellipse">
            <a:avLst/>
          </a:prstGeom>
          <a:solidFill>
            <a:schemeClr val="tx1"/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6021636" y="1824913"/>
            <a:ext cx="2119064" cy="2496691"/>
          </a:xfrm>
          <a:prstGeom prst="flowChartMagneticDisk">
            <a:avLst/>
          </a:prstGeom>
          <a:solidFill>
            <a:schemeClr val="tx1"/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43608" y="764704"/>
            <a:ext cx="4643470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 smtClean="0">
              <a:solidFill>
                <a:srgbClr val="FFC000"/>
              </a:solidFill>
            </a:endParaRPr>
          </a:p>
          <a:p>
            <a:pPr algn="ctr"/>
            <a:r>
              <a:rPr lang="ru-RU" sz="2800" b="1" u="sng" dirty="0" smtClean="0">
                <a:solidFill>
                  <a:srgbClr val="FFC000"/>
                </a:solidFill>
              </a:rPr>
              <a:t>Желтая </a:t>
            </a:r>
            <a:r>
              <a:rPr lang="ru-RU" sz="2800" b="1" u="sng" dirty="0">
                <a:solidFill>
                  <a:srgbClr val="FFC000"/>
                </a:solidFill>
              </a:rPr>
              <a:t>шляпа. </a:t>
            </a:r>
            <a:endParaRPr lang="ru-RU" sz="2800" b="1" u="sng" dirty="0" smtClean="0">
              <a:solidFill>
                <a:srgbClr val="FFC000"/>
              </a:solidFill>
            </a:endParaRPr>
          </a:p>
          <a:p>
            <a:r>
              <a:rPr lang="ru-RU" sz="2400" b="1" dirty="0" smtClean="0"/>
              <a:t>Желтый </a:t>
            </a:r>
            <a:r>
              <a:rPr lang="ru-RU" sz="2400" b="1" dirty="0"/>
              <a:t>цвет наводит на мысль о солнце и оптимизме. Под желтой шляпой мы стараемся найти достоинства и </a:t>
            </a:r>
            <a:r>
              <a:rPr lang="ru-RU" sz="2400" b="1" dirty="0" smtClean="0"/>
              <a:t>преимущества.</a:t>
            </a:r>
          </a:p>
          <a:p>
            <a:pPr algn="ctr"/>
            <a:endParaRPr lang="ru-RU" sz="2400" b="1" dirty="0" smtClean="0"/>
          </a:p>
          <a:p>
            <a:pPr algn="ctr"/>
            <a:endParaRPr lang="ru-RU" sz="2400" b="1" dirty="0" smtClean="0"/>
          </a:p>
          <a:p>
            <a:pPr algn="ctr">
              <a:buFont typeface="Arial" pitchFamily="34" charset="0"/>
              <a:buChar char="•"/>
            </a:pPr>
            <a:r>
              <a:rPr lang="ru-RU" sz="2400" b="1" dirty="0" smtClean="0"/>
              <a:t> Каковы положительные стороны?</a:t>
            </a:r>
          </a:p>
          <a:p>
            <a:pPr algn="ctr"/>
            <a:endParaRPr lang="ru-RU" sz="2400" b="1" dirty="0"/>
          </a:p>
        </p:txBody>
      </p:sp>
      <p:sp>
        <p:nvSpPr>
          <p:cNvPr id="4" name="Oval 2"/>
          <p:cNvSpPr>
            <a:spLocks noChangeArrowheads="1"/>
          </p:cNvSpPr>
          <p:nvPr/>
        </p:nvSpPr>
        <p:spPr bwMode="auto">
          <a:xfrm>
            <a:off x="5508104" y="3645024"/>
            <a:ext cx="3175264" cy="1392866"/>
          </a:xfrm>
          <a:prstGeom prst="ellipse">
            <a:avLst/>
          </a:prstGeom>
          <a:solidFill>
            <a:srgbClr val="FFC000"/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6021636" y="1824913"/>
            <a:ext cx="2119064" cy="2496691"/>
          </a:xfrm>
          <a:prstGeom prst="flowChartMagneticDisk">
            <a:avLst/>
          </a:prstGeom>
          <a:solidFill>
            <a:srgbClr val="FFC000"/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87624" y="980728"/>
            <a:ext cx="4572000" cy="458587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rgbClr val="00B050"/>
                </a:solidFill>
              </a:rPr>
              <a:t>Зеленая шляпа</a:t>
            </a:r>
            <a:r>
              <a:rPr lang="ru-RU" sz="2800" b="1" dirty="0" smtClean="0">
                <a:solidFill>
                  <a:srgbClr val="00B050"/>
                </a:solidFill>
              </a:rPr>
              <a:t>.</a:t>
            </a:r>
          </a:p>
          <a:p>
            <a:r>
              <a:rPr lang="ru-RU" sz="2400" b="1" dirty="0" smtClean="0"/>
              <a:t>Зеленый </a:t>
            </a:r>
            <a:r>
              <a:rPr lang="ru-RU" sz="2400" b="1" dirty="0"/>
              <a:t>цвет напоминает о растениях, росте, энергии, жизни. Зеленая шляпа - это режим творчества, генерации идей, нестандартных подходов и альтернативных точек зрения</a:t>
            </a:r>
            <a:r>
              <a:rPr lang="ru-RU" sz="2400" b="1" dirty="0" smtClean="0"/>
              <a:t>.</a:t>
            </a:r>
          </a:p>
          <a:p>
            <a:pPr algn="ctr"/>
            <a:endParaRPr lang="ru-RU" sz="2400" b="1" dirty="0" smtClean="0"/>
          </a:p>
          <a:p>
            <a:pPr algn="ctr">
              <a:buFont typeface="Arial" pitchFamily="34" charset="0"/>
              <a:buChar char="•"/>
            </a:pPr>
            <a:r>
              <a:rPr lang="ru-RU" sz="2400" b="1" dirty="0" smtClean="0"/>
              <a:t> Какие творческие идеи имеются?</a:t>
            </a:r>
          </a:p>
          <a:p>
            <a:pPr algn="ctr">
              <a:buFont typeface="Arial" pitchFamily="34" charset="0"/>
              <a:buChar char="•"/>
            </a:pPr>
            <a:endParaRPr lang="ru-RU" sz="2400" b="1" dirty="0" smtClean="0"/>
          </a:p>
          <a:p>
            <a:pPr algn="ctr">
              <a:buFont typeface="Arial" pitchFamily="34" charset="0"/>
              <a:buChar char="•"/>
            </a:pPr>
            <a:r>
              <a:rPr lang="ru-RU" sz="2400" b="1" dirty="0" smtClean="0"/>
              <a:t> Каковы альтернативы?</a:t>
            </a:r>
            <a:endParaRPr lang="ru-RU" sz="2400" b="1" dirty="0"/>
          </a:p>
        </p:txBody>
      </p:sp>
      <p:sp>
        <p:nvSpPr>
          <p:cNvPr id="4" name="Oval 2"/>
          <p:cNvSpPr>
            <a:spLocks noChangeArrowheads="1"/>
          </p:cNvSpPr>
          <p:nvPr/>
        </p:nvSpPr>
        <p:spPr bwMode="auto">
          <a:xfrm>
            <a:off x="5508104" y="3645024"/>
            <a:ext cx="3175264" cy="1392866"/>
          </a:xfrm>
          <a:prstGeom prst="ellipse">
            <a:avLst/>
          </a:prstGeom>
          <a:solidFill>
            <a:srgbClr val="003300"/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6021636" y="1824913"/>
            <a:ext cx="2119064" cy="2496691"/>
          </a:xfrm>
          <a:prstGeom prst="flowChartMagneticDisk">
            <a:avLst/>
          </a:prstGeom>
          <a:solidFill>
            <a:srgbClr val="003300"/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43608" y="1556792"/>
            <a:ext cx="504056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u="sng" dirty="0" smtClean="0">
                <a:solidFill>
                  <a:srgbClr val="3333CC"/>
                </a:solidFill>
                <a:latin typeface="Arial" pitchFamily="34" charset="0"/>
                <a:ea typeface="Calibri" pitchFamily="34" charset="0"/>
                <a:cs typeface="Times New Roman" pitchFamily="18" charset="0"/>
              </a:rPr>
              <a:t>Синяя Шляпа.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800" b="1" dirty="0" smtClean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    Это рефлексивное                     мышление.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800" b="1" dirty="0" smtClean="0">
              <a:latin typeface="Arial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" name="Oval 2"/>
          <p:cNvSpPr>
            <a:spLocks noChangeArrowheads="1"/>
          </p:cNvSpPr>
          <p:nvPr/>
        </p:nvSpPr>
        <p:spPr bwMode="auto">
          <a:xfrm>
            <a:off x="5508104" y="3645024"/>
            <a:ext cx="3175264" cy="1392866"/>
          </a:xfrm>
          <a:prstGeom prst="ellipse">
            <a:avLst/>
          </a:prstGeom>
          <a:solidFill>
            <a:srgbClr val="002060"/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6021636" y="1824913"/>
            <a:ext cx="2119064" cy="2496691"/>
          </a:xfrm>
          <a:prstGeom prst="flowChartMagneticDisk">
            <a:avLst/>
          </a:prstGeom>
          <a:solidFill>
            <a:srgbClr val="002060"/>
          </a:solidFill>
          <a:ln w="38100">
            <a:solidFill>
              <a:srgbClr val="F2F2F2"/>
            </a:solidFill>
            <a:round/>
            <a:headEnd/>
            <a:tailEnd/>
          </a:ln>
          <a:effectLst>
            <a:outerShdw dist="28398" dir="3806097" algn="ctr" rotWithShape="0">
              <a:srgbClr val="622423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571472" y="-4764"/>
            <a:ext cx="7786741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endParaRPr lang="ru-RU" sz="2800" b="1" u="sng" dirty="0" smtClean="0">
              <a:solidFill>
                <a:srgbClr val="0070C0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algn="ctr"/>
            <a:r>
              <a:rPr lang="ru-RU" sz="2800" b="1" u="sng" dirty="0" smtClean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Окружающий </a:t>
            </a:r>
            <a:r>
              <a:rPr lang="ru-RU" sz="2800" b="1" u="sng" dirty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мир, </a:t>
            </a:r>
            <a:r>
              <a:rPr lang="ru-RU" sz="2800" b="1" u="sng" dirty="0" smtClean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3 класс, </a:t>
            </a:r>
          </a:p>
          <a:p>
            <a:pPr algn="ctr"/>
            <a:r>
              <a:rPr lang="ru-RU" sz="2800" b="1" u="sng" dirty="0" smtClean="0">
                <a:solidFill>
                  <a:srgbClr val="0070C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«Разнообразие растений».</a:t>
            </a:r>
            <a:endParaRPr lang="ru-RU" sz="4400" dirty="0">
              <a:solidFill>
                <a:srgbClr val="0070C0"/>
              </a:solidFill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785786" y="1428735"/>
            <a:ext cx="7858180" cy="492922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Класс делится  на 6 групп. Каждой группе вверяется одна из шести шляп.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  Предлагаю представить свой опыт, свои впечатления и мысли, исходя из цвета шляпы.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 группа. Белая шляпа.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 С помощью энциклопедий и атласа- определителя  расскажи о растениях только фактами, цифрами.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 группа. Жёлтая шляпа.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 Подумайте! Почему животные и люди не смогли бы жить на  Земле без растений?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 группа. Чёрная шляпа.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-Докажите: если бы на  Земле не росли растения, в воздухе совсем не было бы кислорода.           Используйте материал учебника  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4 группа.  Красная  шляпа.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 Подумайте, какое эмоциональное состояние  вы испытываете, когда видите, как вокруг гибнут растения?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 группа.  Зелёная шляпа.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 Что бы вы сделали для того, чтобы наша  Земля зеленела с каждым годом и становилась всё краше и краше?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6 группа. Синяя шляпа.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 Обобщите высказывания других групп.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1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785786" y="1000109"/>
            <a:ext cx="7901014" cy="4786346"/>
          </a:xfrm>
          <a:prstGeom prst="rect">
            <a:avLst/>
          </a:prstGeom>
        </p:spPr>
        <p:txBody>
          <a:bodyPr rtlCol="0">
            <a:normAutofit fontScale="62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Окружающий мир. 4 класс, «Полезные ископаемые»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Используется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приём «Шесть шляп».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Каждая группа получает цветные шляпы с надписями.  После обсуждения в группах  выслушиваются ответы детей.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Белая шляпа. Факты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Полезные ископаемые бывают твердые, жидкие и газообразные.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Жёлтая. Позитивное мышлени</a:t>
            </a:r>
            <a:r>
              <a:rPr kumimoji="0" lang="ru-RU" sz="32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е.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Для жизни человека и производства необходима  добыча полезных ископаемых.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Черная. Проблема</a:t>
            </a:r>
            <a:r>
              <a:rPr kumimoji="0" lang="ru-RU" sz="32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При добычи полезных ископаемых нарушается экологическое равновесие и происходит загрязнение окружающей среды.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Красная. Эмоции</a:t>
            </a:r>
            <a:r>
              <a:rPr kumimoji="0" lang="ru-RU" sz="32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Больше всего на уроке нам понравилось рассматривать полезные ископаемые и выделять их свойства.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Зеленая. Творчество.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Местонахождение залежей многих ископаемых человеку еще не известно.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1" i="0" u="sng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Синяя .Философия</a:t>
            </a:r>
            <a:r>
              <a:rPr kumimoji="0" lang="ru-RU" sz="3200" b="0" i="0" u="sng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Обобщают высказывания каждой группы.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7" name="Picture 3" descr="http://3.bp.blogspot.com/-lLfWN5Jw0j8/T-g1wszWhBI/AAAAAAAANJw/yFvuLNgsVfE/s1600/misc_6hats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2800350"/>
            <a:ext cx="6172200" cy="405765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1979712" y="1124744"/>
            <a:ext cx="554869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Меняйте шляпы, </a:t>
            </a:r>
          </a:p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коллеги!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115616" y="745541"/>
            <a:ext cx="7416824" cy="572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191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858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Бондаренко, Е. Учителя создают собственные цифровые образовательные ресурсы / Е. Бондаренко // Народное образование. – 2008. - № 4. – С. 189-194.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858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Загашев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И. Умение задавать вопросы.//Перемена.-2001.-№4.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858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Заир-Бек, С. Технология развития критического мышления посредством чтения и письма / С. Заир-Бек // Библиотека школы. – 2001. - № 12. – С. 10-15.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858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Заир-Бек С.,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Муштавинская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И. Развитие критического мышления на уроке. Пособие для учителя. – М.,2004.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858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Критическое мышление: технология развития: Пособие для учителя / И. О.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Загашев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, С. И. Заир-Бек. - СПб: Альянс «Дельта», 2003.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858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Сайт международного журнала о развитии критического мышления «Перемена» 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  <a:hlinkClick r:id="rId2"/>
              </a:rPr>
              <a:t>http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  <a:hlinkClick r:id="rId2"/>
              </a:rPr>
              <a:t>://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  <a:hlinkClick r:id="rId2"/>
              </a:rPr>
              <a:t>ct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  <a:hlinkClick r:id="rId2"/>
              </a:rPr>
              <a:t>-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  <a:hlinkClick r:id="rId2"/>
              </a:rPr>
              <a:t>net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  <a:hlinkClick r:id="rId2"/>
              </a:rPr>
              <a:t>.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  <a:hlinkClick r:id="rId2"/>
              </a:rPr>
              <a:t>net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  <a:hlinkClick r:id="rId2"/>
              </a:rPr>
              <a:t>/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  <a:hlinkClick r:id="rId2"/>
              </a:rPr>
              <a:t>ru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  <a:hlinkClick r:id="rId2"/>
              </a:rPr>
              <a:t>/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  <a:hlinkClick r:id="rId2"/>
              </a:rPr>
              <a:t>ct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  <a:hlinkClick r:id="rId2"/>
              </a:rPr>
              <a:t>_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  <a:hlinkClick r:id="rId2"/>
              </a:rPr>
              <a:t>tcp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  <a:hlinkClick r:id="rId2"/>
              </a:rPr>
              <a:t>_</a:t>
            </a:r>
            <a:r>
              <a:rPr kumimoji="0" lang="en-US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  <a:hlinkClick r:id="rId2"/>
              </a:rPr>
              <a:t>ru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85800" algn="l"/>
              </a:tabLst>
            </a:pP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C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елевко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, Г.К. Современные образовательные технологии. - М.: Народное образование, 1998. – 256 с.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85800" algn="l"/>
              </a:tabLst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Столбунова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, С.В. Развитие критического мышления. Апробация технологии / С.В.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Столбунова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// Русский язык. – 2003. – 16.07. – С. 2-6. </a:t>
            </a:r>
          </a:p>
          <a:p>
            <a:pPr indent="45085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  <a:tabLst>
                <a:tab pos="685800" algn="l"/>
              </a:tabLst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  <a:hlinkClick r:id="rId3"/>
              </a:rPr>
              <a:t>https://www.trizway.com/art/form/348.html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cap="all" dirty="0" smtClean="0"/>
              <a:t>МЕТОД «ШЕСТЬ ШЛЯП МЫШЛЕНИЯ» ЭДВАРДА ДЕ БОНО ДЛЯ РАЗВИТИЯ НАВЫКОВ РАБОТЫ С </a:t>
            </a:r>
            <a:r>
              <a:rPr lang="ru-RU" sz="1400" cap="all" smtClean="0"/>
              <a:t>ИНФОРМАЦИЕй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85800" algn="l"/>
              </a:tabLst>
            </a:pP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85800" algn="l"/>
              </a:tabLst>
            </a:pP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  <a:hlinkClick r:id="rId4"/>
              </a:rPr>
              <a:t>www.it-n.ru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  <a:hlinkClick r:id="rId4"/>
              </a:rPr>
              <a:t>/Attachment.aspx?Id=13657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Шубенко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О.М. Использование некоторых методов и приемов технологии развития критического мышления на уроках  литературного чтения.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858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  <a:hlinkClick r:id="rId5"/>
              </a:rPr>
              <a:t>http://www.ug.ru/issues07/?action=print&amp;toid=1659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 Стратегии технологии РКМЧП «З-Х-У» и «</a:t>
            </a:r>
            <a:r>
              <a:rPr kumimoji="0" lang="ru-RU" sz="1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Инсерт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»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85800" algn="l"/>
              </a:tabLst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  <a:hlinkClick r:id="rId6"/>
              </a:rPr>
              <a:t>http://www.kmspb.narod.ru./posobie/priem.htm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Приемы технологии РКМ</a:t>
            </a: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85800" algn="l"/>
              </a:tabLst>
            </a:pP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85800" algn="l"/>
              </a:tabLst>
            </a:pP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85800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91680" y="5733256"/>
            <a:ext cx="37444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000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Автор шаблона: </a:t>
            </a:r>
            <a:r>
              <a:rPr lang="ru-RU" sz="1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Румянцева Любовь Петровна,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i="1" dirty="0" smtClean="0">
                <a:latin typeface="Times New Roman" pitchFamily="18" charset="0"/>
                <a:cs typeface="Times New Roman" pitchFamily="18" charset="0"/>
              </a:rPr>
              <a:t>                               </a:t>
            </a:r>
            <a:r>
              <a:rPr lang="ru-RU" sz="1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учитель истории и обществознания.</a:t>
            </a:r>
          </a:p>
          <a:p>
            <a:pPr algn="just"/>
            <a:r>
              <a:rPr lang="ru-RU" sz="1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МКОУ Нечаевская ООШ  Гусь-Хрустальный район </a:t>
            </a:r>
          </a:p>
          <a:p>
            <a:pPr algn="just"/>
            <a:r>
              <a:rPr lang="ru-RU" sz="10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Владимирская область</a:t>
            </a:r>
            <a:endParaRPr lang="ru-RU" sz="1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http://s7.leapfrog.com/is/image/LeapFrog/gradeschooler_girl_writing?$lp-content-img$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620688"/>
            <a:ext cx="3712412" cy="2088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242" name="Номер слайда 5"/>
          <p:cNvSpPr txBox="1">
            <a:spLocks noGrp="1"/>
          </p:cNvSpPr>
          <p:nvPr/>
        </p:nvSpPr>
        <p:spPr bwMode="auto">
          <a:xfrm>
            <a:off x="6781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fld id="{F46113A5-4E89-43F5-ACCD-CC612C9D6A77}" type="slidenum">
              <a:rPr lang="ru-RU" sz="1000"/>
              <a:pPr algn="r"/>
              <a:t>5</a:t>
            </a:fld>
            <a:endParaRPr lang="ru-RU" sz="1000"/>
          </a:p>
        </p:txBody>
      </p:sp>
      <p:sp>
        <p:nvSpPr>
          <p:cNvPr id="9421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8313" y="260350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sz="4500" b="1" smtClean="0"/>
              <a:t>     </a:t>
            </a:r>
            <a:br>
              <a:rPr lang="ru-RU" sz="4500" b="1" smtClean="0"/>
            </a:br>
            <a:r>
              <a:rPr lang="ru-RU" sz="4500" b="1" smtClean="0"/>
              <a:t/>
            </a:r>
            <a:br>
              <a:rPr lang="ru-RU" sz="4500" b="1" smtClean="0"/>
            </a:br>
            <a:r>
              <a:rPr lang="ru-RU" sz="4500" b="1" smtClean="0"/>
              <a:t>      О чем это мы?... </a:t>
            </a:r>
            <a:endParaRPr lang="ru-RU" sz="4500" b="1" smtClean="0">
              <a:sym typeface="Wingdings" pitchFamily="2" charset="2"/>
            </a:endParaRPr>
          </a:p>
        </p:txBody>
      </p:sp>
      <p:sp>
        <p:nvSpPr>
          <p:cNvPr id="614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1628775"/>
            <a:ext cx="8686800" cy="4525963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90000"/>
              </a:lnSpc>
              <a:buFont typeface="Arial" charset="0"/>
              <a:buNone/>
            </a:pPr>
            <a:endParaRPr lang="ru-RU" sz="4000" b="1" dirty="0" smtClean="0"/>
          </a:p>
          <a:p>
            <a:pPr marL="0" indent="0">
              <a:lnSpc>
                <a:spcPct val="90000"/>
              </a:lnSpc>
              <a:buFont typeface="Arial" charset="0"/>
              <a:buNone/>
            </a:pPr>
            <a:r>
              <a:rPr lang="ru-RU" sz="4000" b="1" dirty="0" smtClean="0"/>
              <a:t>Критическое мышление</a:t>
            </a:r>
            <a:r>
              <a:rPr lang="ru-RU" b="1" dirty="0" smtClean="0"/>
              <a:t> – это:</a:t>
            </a:r>
          </a:p>
          <a:p>
            <a:pPr marL="0" indent="0">
              <a:lnSpc>
                <a:spcPct val="90000"/>
              </a:lnSpc>
              <a:buFont typeface="Arial" charset="0"/>
              <a:buNone/>
            </a:pPr>
            <a:r>
              <a:rPr lang="ru-RU" sz="1100" b="1" dirty="0" smtClean="0"/>
              <a:t> </a:t>
            </a:r>
          </a:p>
          <a:p>
            <a:pPr marL="0" indent="0">
              <a:lnSpc>
                <a:spcPct val="90000"/>
              </a:lnSpc>
              <a:buFont typeface="Wingdings" pitchFamily="2" charset="2"/>
              <a:buChar char="ü"/>
            </a:pPr>
            <a:r>
              <a:rPr lang="ru-RU" b="1" dirty="0" smtClean="0"/>
              <a:t>   способность ставить новые, полные смысла </a:t>
            </a:r>
            <a:r>
              <a:rPr lang="ru-RU" b="1" i="1" dirty="0" smtClean="0">
                <a:solidFill>
                  <a:srgbClr val="FF7C80"/>
                </a:solidFill>
              </a:rPr>
              <a:t>вопросы</a:t>
            </a:r>
            <a:r>
              <a:rPr lang="ru-RU" b="1" dirty="0" smtClean="0"/>
              <a:t>;</a:t>
            </a:r>
          </a:p>
          <a:p>
            <a:pPr marL="0" indent="0">
              <a:lnSpc>
                <a:spcPct val="90000"/>
              </a:lnSpc>
              <a:buFont typeface="Wingdings" pitchFamily="2" charset="2"/>
              <a:buChar char="ü"/>
            </a:pPr>
            <a:endParaRPr lang="ru-RU" sz="1100" b="1" dirty="0" smtClean="0"/>
          </a:p>
          <a:p>
            <a:pPr marL="0" indent="0">
              <a:lnSpc>
                <a:spcPct val="90000"/>
              </a:lnSpc>
              <a:buFont typeface="Wingdings" pitchFamily="2" charset="2"/>
              <a:buChar char="ü"/>
            </a:pPr>
            <a:r>
              <a:rPr lang="ru-RU" b="1" dirty="0" smtClean="0"/>
              <a:t>   вырабатывать разнообразные, подкрепляющие </a:t>
            </a:r>
            <a:r>
              <a:rPr lang="ru-RU" b="1" i="1" dirty="0" smtClean="0">
                <a:solidFill>
                  <a:srgbClr val="FF7C80"/>
                </a:solidFill>
              </a:rPr>
              <a:t>аргументы</a:t>
            </a:r>
            <a:r>
              <a:rPr lang="ru-RU" b="1" dirty="0" smtClean="0"/>
              <a:t>;</a:t>
            </a:r>
          </a:p>
          <a:p>
            <a:pPr marL="0" indent="0">
              <a:lnSpc>
                <a:spcPct val="90000"/>
              </a:lnSpc>
              <a:buFont typeface="Wingdings" pitchFamily="2" charset="2"/>
              <a:buChar char="ü"/>
            </a:pPr>
            <a:endParaRPr lang="ru-RU" sz="1100" b="1" dirty="0" smtClean="0"/>
          </a:p>
          <a:p>
            <a:pPr marL="0" indent="0">
              <a:lnSpc>
                <a:spcPct val="90000"/>
              </a:lnSpc>
              <a:buFont typeface="Wingdings" pitchFamily="2" charset="2"/>
              <a:buChar char="ü"/>
            </a:pPr>
            <a:r>
              <a:rPr lang="ru-RU" b="1" dirty="0" smtClean="0"/>
              <a:t>принимать независимые продуманные </a:t>
            </a:r>
            <a:r>
              <a:rPr lang="ru-RU" b="1" i="1" dirty="0" smtClean="0">
                <a:solidFill>
                  <a:srgbClr val="FF7C80"/>
                </a:solidFill>
              </a:rPr>
              <a:t>решения</a:t>
            </a:r>
            <a:r>
              <a:rPr lang="ru-RU" b="1" dirty="0" smtClean="0"/>
              <a:t>.</a:t>
            </a:r>
          </a:p>
          <a:p>
            <a:pPr marL="0" indent="0">
              <a:lnSpc>
                <a:spcPct val="90000"/>
              </a:lnSpc>
              <a:buFontTx/>
              <a:buNone/>
            </a:pPr>
            <a:endParaRPr lang="ru-RU" sz="1100" b="1" dirty="0" smtClean="0"/>
          </a:p>
          <a:p>
            <a:pPr marL="0" indent="0">
              <a:lnSpc>
                <a:spcPct val="90000"/>
              </a:lnSpc>
              <a:buFont typeface="Arial" charset="0"/>
              <a:buNone/>
            </a:pPr>
            <a:endParaRPr lang="ru-RU" b="1" dirty="0" smtClean="0"/>
          </a:p>
        </p:txBody>
      </p:sp>
    </p:spTree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692696"/>
            <a:ext cx="8345041" cy="50783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Развивать мышление </a:t>
            </a:r>
          </a:p>
          <a:p>
            <a:pPr algn="ctr"/>
            <a:endParaRPr lang="ru-RU" sz="5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sz="5400" b="1" cap="none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endParaRPr lang="ru-RU" sz="5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Развивать умение думать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77826" name="Picture 2" descr="http://podrastu.ru/wp-content/uploads/2015/08/myshlenie-doshkolni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9752" y="1484784"/>
            <a:ext cx="4409569" cy="360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Стрелка вправо 3"/>
          <p:cNvSpPr/>
          <p:nvPr/>
        </p:nvSpPr>
        <p:spPr>
          <a:xfrm rot="5400000">
            <a:off x="6552220" y="2888940"/>
            <a:ext cx="1872208" cy="792088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право 4"/>
          <p:cNvSpPr/>
          <p:nvPr/>
        </p:nvSpPr>
        <p:spPr>
          <a:xfrm rot="5400000">
            <a:off x="755576" y="2852936"/>
            <a:ext cx="1800200" cy="792088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5" descr="http://www.alphawavesandbeyond.com/wp-content/uploads/2012/08/Man-With-Question-05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11975" y="3284984"/>
            <a:ext cx="2232025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Rectangle 2"/>
          <p:cNvSpPr>
            <a:spLocks noGrp="1"/>
          </p:cNvSpPr>
          <p:nvPr>
            <p:ph type="title"/>
          </p:nvPr>
        </p:nvSpPr>
        <p:spPr>
          <a:xfrm>
            <a:off x="914400" y="404813"/>
            <a:ext cx="8229600" cy="1143000"/>
          </a:xfrm>
        </p:spPr>
        <p:txBody>
          <a:bodyPr/>
          <a:lstStyle/>
          <a:p>
            <a:pPr eaLnBrk="1" hangingPunct="1"/>
            <a:r>
              <a:rPr lang="ru-RU" sz="3200" b="1" i="1" dirty="0" smtClean="0">
                <a:latin typeface="Arial" charset="0"/>
              </a:rPr>
              <a:t>Что же  такое критическое мышление?</a:t>
            </a:r>
          </a:p>
        </p:txBody>
      </p:sp>
      <p:sp>
        <p:nvSpPr>
          <p:cNvPr id="17411" name="Rectangle 3"/>
          <p:cNvSpPr>
            <a:spLocks noGrp="1"/>
          </p:cNvSpPr>
          <p:nvPr>
            <p:ph type="body" idx="1"/>
          </p:nvPr>
        </p:nvSpPr>
        <p:spPr>
          <a:xfrm>
            <a:off x="971600" y="1628775"/>
            <a:ext cx="7726312" cy="4525963"/>
          </a:xfrm>
        </p:spPr>
        <p:txBody>
          <a:bodyPr/>
          <a:lstStyle/>
          <a:p>
            <a:pPr eaLnBrk="1" hangingPunct="1">
              <a:buFont typeface="Wingdings" pitchFamily="2" charset="2"/>
              <a:buChar char="q"/>
            </a:pPr>
            <a:r>
              <a:rPr lang="ru-RU" sz="2400" i="1" dirty="0" smtClean="0">
                <a:latin typeface="Arial" charset="0"/>
              </a:rPr>
              <a:t>Критическое мышление есть мышление самостоятельное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ru-RU" sz="2400" i="1" dirty="0" smtClean="0">
                <a:latin typeface="Arial" charset="0"/>
              </a:rPr>
              <a:t>Информация является отправным, а отнюдь </a:t>
            </a:r>
          </a:p>
          <a:p>
            <a:pPr marL="0" indent="0" eaLnBrk="1" hangingPunct="1">
              <a:buNone/>
            </a:pPr>
            <a:r>
              <a:rPr lang="ru-RU" sz="2400" i="1" dirty="0" smtClean="0">
                <a:latin typeface="Arial" charset="0"/>
              </a:rPr>
              <a:t>не конечным пунктом критического мышления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ru-RU" sz="2400" i="1" dirty="0" smtClean="0">
                <a:latin typeface="Arial" charset="0"/>
              </a:rPr>
              <a:t>Критическое мышление начинается с постановки вопросов и выяснения проблем, которые нужно решить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ru-RU" sz="2400" i="1" dirty="0" smtClean="0">
                <a:latin typeface="Arial" charset="0"/>
              </a:rPr>
              <a:t>Критическое мышление стремится к убедительной аргументации</a:t>
            </a:r>
          </a:p>
          <a:p>
            <a:pPr eaLnBrk="1" hangingPunct="1">
              <a:buFont typeface="Wingdings" pitchFamily="2" charset="2"/>
              <a:buChar char="q"/>
            </a:pPr>
            <a:r>
              <a:rPr lang="ru-RU" sz="2400" i="1" dirty="0" smtClean="0">
                <a:latin typeface="Arial" charset="0"/>
              </a:rPr>
              <a:t>Критическое мышление есть мышление социальное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://imcbg.ru/News/ucheni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3717032"/>
            <a:ext cx="2696776" cy="2808312"/>
          </a:xfrm>
          <a:prstGeom prst="rect">
            <a:avLst/>
          </a:prstGeom>
          <a:noFill/>
        </p:spPr>
      </p:pic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827584" y="764704"/>
            <a:ext cx="7916863" cy="4362177"/>
          </a:xfrm>
        </p:spPr>
        <p:txBody>
          <a:bodyPr/>
          <a:lstStyle/>
          <a:p>
            <a:pPr eaLnBrk="1" hangingPunct="1"/>
            <a:r>
              <a:rPr lang="ru-RU" sz="32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ТРКМ можно использовать на уроках</a:t>
            </a:r>
            <a:br>
              <a:rPr lang="ru-RU" sz="32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32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dirty="0" smtClean="0"/>
              <a:t>окружающего  мира</a:t>
            </a:r>
            <a:br>
              <a:rPr lang="ru-RU" sz="4000" dirty="0" smtClean="0"/>
            </a:br>
            <a:r>
              <a:rPr lang="ru-RU" sz="4000" dirty="0" smtClean="0"/>
              <a:t> литературы</a:t>
            </a:r>
            <a:br>
              <a:rPr lang="ru-RU" sz="4000" dirty="0" smtClean="0"/>
            </a:br>
            <a:r>
              <a:rPr lang="ru-RU" sz="4000" dirty="0" smtClean="0"/>
              <a:t>русского языка</a:t>
            </a:r>
            <a:br>
              <a:rPr lang="ru-RU" sz="4000" dirty="0" smtClean="0"/>
            </a:br>
            <a:r>
              <a:rPr lang="ru-RU" sz="4000" dirty="0" smtClean="0"/>
              <a:t> математики</a:t>
            </a:r>
          </a:p>
        </p:txBody>
      </p:sp>
    </p:spTree>
  </p:cSld>
  <p:clrMapOvr>
    <a:masterClrMapping/>
  </p:clrMapOvr>
  <p:transition spd="slow">
    <p:strips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80" name="Picture 8" descr="http://f.internetara.com/onbellek/13/11/03/kk_iuuq_NV_00lbusjobndhiff_SL_gjmft_SL_xpseqsftt_SL_dpn031240150tnjmf_SL_kq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4797152"/>
            <a:ext cx="2189043" cy="1440160"/>
          </a:xfrm>
          <a:prstGeom prst="rect">
            <a:avLst/>
          </a:prstGeom>
          <a:noFill/>
        </p:spPr>
      </p:pic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916863" cy="6118225"/>
          </a:xfrm>
        </p:spPr>
        <p:txBody>
          <a:bodyPr/>
          <a:lstStyle/>
          <a:p>
            <a:pPr eaLnBrk="1" hangingPunct="1"/>
            <a:r>
              <a:rPr lang="ru-RU" sz="6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«Если ребенок мыслит критически, он легко вступает в любую фазу урока.»</a:t>
            </a:r>
          </a:p>
        </p:txBody>
      </p:sp>
      <p:sp>
        <p:nvSpPr>
          <p:cNvPr id="28674" name="AutoShape 2" descr="http://ru.stockfresh.com/thumbs/lenm/1968018_%D1%87%D0%B8%D1%81%D0%BB%D0%B0-%D0%BF%D0%B0%D0%BB%D1%8C%D1%86%D0%B0-%D0%B4%D0%B8%D0%B7%D0%B0%D0%B9%D0%BD%D0%B0-%D0%BF%D0%BE%D0%B1%D0%B5%D0%B4%D0%B8%D1%82%D0%B5%D0%BB%D0%B5%D0%BC-%D0%B3%D1%80%D0%B0%D1%84%D0%B8%D1%87%D0%B5%D1%81%D0%BA%D0%B8%D1%85-cartoon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6" name="AutoShape 4" descr="http://ru.stockfresh.com/thumbs/lenm/1968018_%D1%87%D0%B8%D1%81%D0%BB%D0%B0-%D0%BF%D0%B0%D0%BB%D1%8C%D1%86%D0%B0-%D0%B4%D0%B8%D0%B7%D0%B0%D0%B9%D0%BD%D0%B0-%D0%BF%D0%BE%D0%B1%D0%B5%D0%B4%D0%B8%D1%82%D0%B5%D0%BB%D0%B5%D0%BC-%D0%B3%D1%80%D0%B0%D1%84%D0%B8%D1%87%D0%B5%D1%81%D0%BA%D0%B8%D1%85-cartoon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8" name="AutoShape 6" descr="http://ru.stockfresh.com/thumbs/lenm/1968018_%D1%87%D0%B8%D1%81%D0%BB%D0%B0-%D0%BF%D0%B0%D0%BB%D1%8C%D1%86%D0%B0-%D0%B4%D0%B8%D0%B7%D0%B0%D0%B9%D0%BD%D0%B0-%D0%BF%D0%BE%D0%B1%D0%B5%D0%B4%D0%B8%D1%82%D0%B5%D0%BB%D0%B5%D0%BC-%D0%B3%D1%80%D0%B0%D1%84%D0%B8%D1%87%D0%B5%D1%81%D0%BA%D0%B8%D1%85-cartoon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372</TotalTime>
  <Words>1625</Words>
  <Application>Microsoft Office PowerPoint</Application>
  <PresentationFormat>Экран (4:3)</PresentationFormat>
  <Paragraphs>339</Paragraphs>
  <Slides>47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48" baseType="lpstr">
      <vt:lpstr>Тема Office</vt:lpstr>
      <vt:lpstr>Слайд 1</vt:lpstr>
      <vt:lpstr>Слайд 2</vt:lpstr>
      <vt:lpstr>Слайд 3</vt:lpstr>
      <vt:lpstr>Слайд 4</vt:lpstr>
      <vt:lpstr>             О чем это мы?... </vt:lpstr>
      <vt:lpstr>Слайд 6</vt:lpstr>
      <vt:lpstr>Что же  такое критическое мышление?</vt:lpstr>
      <vt:lpstr>ТРКМ можно использовать на уроках  окружающего  мира  литературы русского языка  математики</vt:lpstr>
      <vt:lpstr>«Если ребенок мыслит критически, он легко вступает в любую фазу урока.»</vt:lpstr>
      <vt:lpstr>Задачи:</vt:lpstr>
      <vt:lpstr>Роль учителя в ТКМ:</vt:lpstr>
      <vt:lpstr>Трёхфазная структура урока</vt:lpstr>
      <vt:lpstr>Слайд 13</vt:lpstr>
      <vt:lpstr>Слайд 14</vt:lpstr>
      <vt:lpstr>Слайд 15</vt:lpstr>
      <vt:lpstr>Слайд 16</vt:lpstr>
      <vt:lpstr>Методические приемы </vt:lpstr>
      <vt:lpstr>II. Стадия осмысления </vt:lpstr>
      <vt:lpstr>Слайд 19</vt:lpstr>
      <vt:lpstr>«Кластер»</vt:lpstr>
      <vt:lpstr>Слайд 21</vt:lpstr>
      <vt:lpstr>Слайд 22</vt:lpstr>
      <vt:lpstr>«Фишбоун» (рыбный скелет)</vt:lpstr>
      <vt:lpstr>Слайд 24</vt:lpstr>
      <vt:lpstr>Слайд 25</vt:lpstr>
      <vt:lpstr>Слайд 26</vt:lpstr>
      <vt:lpstr>        Таблица " толстых " и " тонких " вопросов</vt:lpstr>
      <vt:lpstr>Ромашка Блума</vt:lpstr>
      <vt:lpstr>«Ромашка Блума»</vt:lpstr>
      <vt:lpstr>Слайд 30</vt:lpstr>
      <vt:lpstr>Слайд 31</vt:lpstr>
      <vt:lpstr>Слайд 32</vt:lpstr>
      <vt:lpstr>Слайд 33</vt:lpstr>
      <vt:lpstr>Слайд 34</vt:lpstr>
      <vt:lpstr>    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BEBI</dc:creator>
  <cp:lastModifiedBy>NINA</cp:lastModifiedBy>
  <cp:revision>59</cp:revision>
  <dcterms:created xsi:type="dcterms:W3CDTF">2014-07-24T05:23:59Z</dcterms:created>
  <dcterms:modified xsi:type="dcterms:W3CDTF">2021-06-05T19:35:06Z</dcterms:modified>
</cp:coreProperties>
</file>